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4" r:id="rId3"/>
    <p:sldId id="280" r:id="rId4"/>
    <p:sldId id="259" r:id="rId5"/>
    <p:sldId id="260" r:id="rId6"/>
    <p:sldId id="285" r:id="rId7"/>
    <p:sldId id="281" r:id="rId8"/>
    <p:sldId id="262" r:id="rId9"/>
    <p:sldId id="286" r:id="rId10"/>
    <p:sldId id="283" r:id="rId11"/>
    <p:sldId id="261" r:id="rId12"/>
    <p:sldId id="263" r:id="rId13"/>
    <p:sldId id="267" r:id="rId14"/>
    <p:sldId id="266" r:id="rId15"/>
    <p:sldId id="269" r:id="rId16"/>
    <p:sldId id="277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435CD-9B58-4042-94DE-90EAF07F174F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14CA9-EB2F-49DF-9CB8-CEE38F1BF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49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FDD0-93F0-4837-814F-40178449283F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BD4A3-BB79-4900-B4C3-5163E7C01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89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Crystal, David 1980: 153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3BD4A3-BB79-4900-B4C3-5163E7C011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95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3BD4A3-BB79-4900-B4C3-5163E7C011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603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Rezumu; beibeik : aktivitas...... repete tomak</a:t>
            </a:r>
          </a:p>
          <a:p>
            <a:r>
              <a:rPr lang="en-US" smtClean="0"/>
              <a:t>fila-fila;</a:t>
            </a:r>
            <a:r>
              <a:rPr lang="en-US" baseline="0" smtClean="0"/>
              <a:t>  repete fila fali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3BD4A3-BB79-4900-B4C3-5163E7C011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76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Paul</a:t>
            </a:r>
            <a:r>
              <a:rPr lang="en-US" baseline="0" smtClean="0"/>
              <a:t> J. Hopper 1982:6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3BD4A3-BB79-4900-B4C3-5163E7C011A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45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3BD4A3-BB79-4900-B4C3-5163E7C011A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29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9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45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5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8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1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51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13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1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82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9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8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4F3A3-2594-437B-B5F3-91DF1298C6D3}" type="datetimeFigureOut">
              <a:rPr lang="en-US" smtClean="0"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252BB-E33F-46DB-91C9-C04B04B23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64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endParaRPr lang="en-SG" smtClean="0"/>
          </a:p>
          <a:p>
            <a:pPr marL="285750" indent="-285750">
              <a:buFont typeface="Arial" pitchFamily="34" charset="0"/>
              <a:buChar char="•"/>
            </a:pPr>
            <a:endParaRPr lang="en-SG"/>
          </a:p>
          <a:p>
            <a:pPr marL="285750" indent="-285750">
              <a:buFont typeface="Arial" pitchFamily="34" charset="0"/>
              <a:buChar char="•"/>
            </a:pPr>
            <a:endParaRPr lang="en-SG" smtClean="0"/>
          </a:p>
          <a:p>
            <a:pPr marL="285750" indent="-285750">
              <a:buFont typeface="Arial" pitchFamily="34" charset="0"/>
              <a:buChar char="•"/>
            </a:pPr>
            <a:endParaRPr lang="en-SG"/>
          </a:p>
          <a:p>
            <a:pPr marL="285750" indent="-285750">
              <a:buFont typeface="Arial" pitchFamily="34" charset="0"/>
              <a:buChar char="•"/>
            </a:pPr>
            <a:endParaRPr lang="en-SG" smtClean="0"/>
          </a:p>
          <a:p>
            <a:endParaRPr lang="en-SG" smtClean="0"/>
          </a:p>
          <a:p>
            <a:pPr algn="ctr"/>
            <a:r>
              <a:rPr lang="en-SG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</a:p>
          <a:p>
            <a:pPr algn="ctr"/>
            <a:endParaRPr lang="en-SG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SG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6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Abreu </a:t>
            </a:r>
            <a:r>
              <a:rPr lang="en-SG" sz="3600" b="1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Ximenes</a:t>
            </a:r>
            <a:r>
              <a:rPr lang="en-SG" sz="3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SG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SG" sz="2400" b="1" i="1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Dili</a:t>
            </a:r>
            <a:r>
              <a:rPr lang="en-SG" sz="2400" b="1" i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Institute of Technology</a:t>
            </a:r>
          </a:p>
          <a:p>
            <a:pPr algn="ctr"/>
            <a:r>
              <a:rPr lang="en-SG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/>
            <a:endParaRPr lang="en-SG" sz="24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SG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Konferensi ke-7 ENUS</a:t>
            </a:r>
          </a:p>
          <a:p>
            <a:pPr algn="ctr"/>
            <a:r>
              <a:rPr lang="en-SG" sz="24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 Mei 2018</a:t>
            </a:r>
          </a:p>
          <a:p>
            <a:endParaRPr lang="en-SG"/>
          </a:p>
          <a:p>
            <a:endParaRPr lang="en-SG" smtClean="0"/>
          </a:p>
          <a:p>
            <a:endParaRPr lang="en-SG"/>
          </a:p>
          <a:p>
            <a:endParaRPr lang="en-SG" smtClean="0"/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ight Triangle 1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/>
          <p:cNvSpPr/>
          <p:nvPr/>
        </p:nvSpPr>
        <p:spPr>
          <a:xfrm>
            <a:off x="0" y="5105400"/>
            <a:ext cx="9144000" cy="17526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DIT logo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5638800"/>
            <a:ext cx="990600" cy="1066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ASPEK IMPERFEKTIF DALAM BAHASA TETUN DILI</a:t>
            </a:r>
          </a:p>
        </p:txBody>
      </p:sp>
    </p:spTree>
    <p:extLst>
      <p:ext uri="{BB962C8B-B14F-4D97-AF65-F5344CB8AC3E}">
        <p14:creationId xmlns:p14="http://schemas.microsoft.com/office/powerpoint/2010/main" val="72431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  <a:p>
            <a:endParaRPr lang="en-SG" b="1">
              <a:solidFill>
                <a:srgbClr val="FF0000"/>
              </a:solidFill>
            </a:endParaRPr>
          </a:p>
          <a:p>
            <a:endParaRPr lang="en-SG" b="1" smtClean="0">
              <a:solidFill>
                <a:srgbClr val="FF0000"/>
              </a:solidFill>
            </a:endParaRPr>
          </a:p>
        </p:txBody>
      </p:sp>
      <p:sp>
        <p:nvSpPr>
          <p:cNvPr id="3" name="Right Triangle 2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30480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SG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DURATIF</a:t>
            </a:r>
            <a:r>
              <a:rPr lang="en-SG" sz="3600" b="1" smtClean="0">
                <a:solidFill>
                  <a:srgbClr val="FF0000"/>
                </a:solidFill>
              </a:rPr>
              <a:t> </a:t>
            </a:r>
            <a:endParaRPr lang="en-SG" sz="3600" b="1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6400"/>
            <a:ext cx="9144000" cy="2133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6212" lvl="0" algn="just"/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Memiliki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aspektual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SG" sz="3200" err="1" smtClean="0"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inkompletif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kontinuatif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berlangsung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(Hopper 1982:6).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625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SG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Triangle 2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0"/>
            <a:ext cx="8915400" cy="838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6212" lvl="0" algn="just"/>
            <a:r>
              <a:rPr lang="en-SG" sz="36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hela ‘sedang’</a:t>
            </a:r>
            <a:endParaRPr lang="en-US" sz="36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609600"/>
            <a:ext cx="8915400" cy="838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6212" lvl="0" algn="just"/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Verba: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aktifitas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04800" y="1219200"/>
            <a:ext cx="8915400" cy="838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6212" lvl="0" algn="just"/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Situasi:</a:t>
            </a:r>
            <a:r>
              <a:rPr lang="en-SG" sz="32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tengah dan</a:t>
            </a:r>
            <a:r>
              <a:rPr lang="en-SG" sz="32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sedang berlangsung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1905000"/>
            <a:ext cx="9144000" cy="160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6212" lvl="0" algn="l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(7)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Ami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tuur   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hela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 iha    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uma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mak   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Antonio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too.</a:t>
            </a:r>
          </a:p>
          <a:p>
            <a:pPr marL="633413" lvl="0" indent="-458788" algn="l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P1JK duduk sedang PREP  rumah KON   Antonio  tiba 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Kami sedang duduk di rumah baru Antonio tiba.’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3352800"/>
            <a:ext cx="9144000" cy="838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6212" lvl="0" algn="l"/>
            <a:r>
              <a:rPr lang="en-US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   sesudah verba</a:t>
            </a:r>
          </a:p>
          <a:p>
            <a:pPr marL="176212" lvl="0" algn="l"/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SG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4038600"/>
            <a:ext cx="9144000" cy="59322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6212" lvl="0" algn="l"/>
            <a:r>
              <a:rPr lang="en-US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tidak dapat dinegatifkan</a:t>
            </a:r>
            <a:endParaRPr lang="en-SG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724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2" lvl="0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(8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SG" sz="2400" i="1" smtClean="0">
                <a:latin typeface="Times New Roman" pitchFamily="18" charset="0"/>
                <a:cs typeface="Times New Roman" pitchFamily="18" charset="0"/>
              </a:rPr>
              <a:t>Ami      tuur      la      </a:t>
            </a:r>
            <a:r>
              <a:rPr lang="en-SG" sz="2400" b="1" i="1" err="1" smtClean="0">
                <a:latin typeface="Times New Roman" pitchFamily="18" charset="0"/>
                <a:cs typeface="Times New Roman" pitchFamily="18" charset="0"/>
              </a:rPr>
              <a:t>hela</a:t>
            </a:r>
            <a:r>
              <a:rPr lang="en-SG" sz="2400" i="1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SG" sz="2400" i="1" err="1">
                <a:latin typeface="Times New Roman" pitchFamily="18" charset="0"/>
                <a:cs typeface="Times New Roman" pitchFamily="18" charset="0"/>
              </a:rPr>
              <a:t>iha</a:t>
            </a:r>
            <a:r>
              <a:rPr lang="en-SG" sz="2400" i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400" i="1" smtClean="0">
                <a:latin typeface="Times New Roman" pitchFamily="18" charset="0"/>
                <a:cs typeface="Times New Roman" pitchFamily="18" charset="0"/>
              </a:rPr>
              <a:t>  uma     mak     </a:t>
            </a:r>
            <a:r>
              <a:rPr lang="en-SG" sz="2400" i="1">
                <a:latin typeface="Times New Roman" pitchFamily="18" charset="0"/>
                <a:cs typeface="Times New Roman" pitchFamily="18" charset="0"/>
              </a:rPr>
              <a:t>Antonio  too.    </a:t>
            </a:r>
            <a:r>
              <a:rPr lang="en-SG" sz="24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400" smtClean="0">
                <a:latin typeface="Times New Roman" pitchFamily="18" charset="0"/>
                <a:cs typeface="Times New Roman" pitchFamily="18" charset="0"/>
              </a:rPr>
              <a:t>    	P1JK  </a:t>
            </a:r>
            <a:r>
              <a:rPr lang="en-SG" sz="2400" err="1" smtClean="0">
                <a:latin typeface="Times New Roman" pitchFamily="18" charset="0"/>
                <a:cs typeface="Times New Roman" pitchFamily="18" charset="0"/>
              </a:rPr>
              <a:t>duduk</a:t>
            </a:r>
            <a:r>
              <a:rPr lang="en-SG" sz="2400" smtClean="0">
                <a:latin typeface="Times New Roman" pitchFamily="18" charset="0"/>
                <a:cs typeface="Times New Roman" pitchFamily="18" charset="0"/>
              </a:rPr>
              <a:t>   tidak tinggal  PREP  </a:t>
            </a:r>
            <a:r>
              <a:rPr lang="en-SG" sz="2400" err="1" smtClean="0">
                <a:latin typeface="Times New Roman" pitchFamily="18" charset="0"/>
                <a:cs typeface="Times New Roman" pitchFamily="18" charset="0"/>
              </a:rPr>
              <a:t>rumah</a:t>
            </a:r>
            <a:r>
              <a:rPr lang="en-SG" sz="2400" smtClean="0">
                <a:latin typeface="Times New Roman" pitchFamily="18" charset="0"/>
                <a:cs typeface="Times New Roman" pitchFamily="18" charset="0"/>
              </a:rPr>
              <a:t>  KON   Antonio  </a:t>
            </a:r>
            <a:r>
              <a:rPr lang="en-SG" sz="2400" err="1">
                <a:latin typeface="Times New Roman" pitchFamily="18" charset="0"/>
                <a:cs typeface="Times New Roman" pitchFamily="18" charset="0"/>
              </a:rPr>
              <a:t>tiba</a:t>
            </a:r>
            <a:r>
              <a:rPr lang="en-SG" sz="240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 indent="1150938"/>
            <a:r>
              <a:rPr lang="en-US" sz="240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88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2" lvl="0">
              <a:spcAft>
                <a:spcPts val="1200"/>
              </a:spcAft>
            </a:pPr>
            <a:r>
              <a:rPr lang="en-SG" sz="3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daudaun</a:t>
            </a:r>
            <a:r>
              <a:rPr lang="en-SG" sz="32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b="1" smtClean="0">
                <a:latin typeface="Times New Roman" pitchFamily="18" charset="0"/>
                <a:cs typeface="Times New Roman" pitchFamily="18" charset="0"/>
              </a:rPr>
              <a:t>‘sedang’</a:t>
            </a:r>
            <a:r>
              <a:rPr lang="en-SG" sz="32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0668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Verba: </a:t>
            </a:r>
            <a:r>
              <a:rPr lang="en-AU" sz="3200" smtClean="0"/>
              <a:t>accomplishments dan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statis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74320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(9)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Bebe   dukur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 daudaun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SG" sz="2800" i="1" err="1">
                <a:latin typeface="Times New Roman" pitchFamily="18" charset="0"/>
                <a:cs typeface="Times New Roman" pitchFamily="18" charset="0"/>
              </a:rPr>
              <a:t>amaa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   la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baa  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hatoba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nia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P3TG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ngantuk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ibu   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pergi  tidurkan P3TG.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Bayi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mengantuk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ibu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pergi menyidurkannya.’</a:t>
            </a:r>
            <a:r>
              <a:rPr lang="en-SG" sz="28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76278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Situasi: tengah dan sedang berlangsung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4958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:   sesudah verba</a:t>
            </a:r>
          </a:p>
          <a:p>
            <a:pPr lvl="0"/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46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marL="176212" lvl="0" algn="just"/>
            <a:endParaRPr lang="en-SG" sz="280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SG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n-SG" sz="2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3048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tidak dapat dinegatifkan    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06680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(10)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*Bebe dukur      la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  daudaun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, amaa la       baa  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hatoba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P3TG ngantuk tidak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ibu    tidak pergi   tidurkan </a:t>
            </a:r>
          </a:p>
          <a:p>
            <a:r>
              <a:rPr lang="en-SG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     nia.</a:t>
            </a:r>
          </a:p>
          <a:p>
            <a:r>
              <a:rPr lang="en-SG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P3TG.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06091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Akan tetapi, dapat dinegatifkan pada klausanya.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025205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(11)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Bebe   la     dukur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    daudaun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amaa 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la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baa   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hatoba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P3TG tidak ngantuk sedang      ibu     tidak pergi  tidurkan </a:t>
            </a:r>
          </a:p>
          <a:p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    nia. </a:t>
            </a:r>
          </a:p>
          <a:p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P3TG.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515938" indent="-515938"/>
            <a:r>
              <a:rPr lang="en-SG" sz="28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Bayi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tidak sedang  mengantuk, ibu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pergi  menyidurkannya.’</a:t>
            </a:r>
            <a:r>
              <a:rPr lang="en-SG" sz="28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271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914400"/>
            <a:ext cx="883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200"/>
              </a:spcAft>
            </a:pP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Verba: </a:t>
            </a:r>
            <a:r>
              <a:rPr lang="en-AU" sz="3200" smtClean="0"/>
              <a:t>accomplishment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272605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8738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(12)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Jorge </a:t>
            </a:r>
            <a:r>
              <a:rPr lang="en-SG" sz="2800" i="1" err="1">
                <a:latin typeface="Times New Roman" pitchFamily="18" charset="0"/>
                <a:cs typeface="Times New Roman" pitchFamily="18" charset="0"/>
              </a:rPr>
              <a:t>hakerek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b="1" i="1" err="1" smtClean="0">
                <a:latin typeface="Times New Roman" pitchFamily="18" charset="0"/>
                <a:cs typeface="Times New Roman" pitchFamily="18" charset="0"/>
              </a:rPr>
              <a:t>daudaun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2800" b="1" i="1" err="1">
                <a:latin typeface="Times New Roman" pitchFamily="18" charset="0"/>
                <a:cs typeface="Times New Roman" pitchFamily="18" charset="0"/>
              </a:rPr>
              <a:t>hela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nia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pai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Jorge 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tulis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PREP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POS ayah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‘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Jorge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menulis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ayahnya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.’ 	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152400"/>
            <a:ext cx="883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daudaun hela</a:t>
            </a:r>
            <a:r>
              <a:rPr lang="en-SG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>
                <a:latin typeface="Times New Roman" pitchFamily="18" charset="0"/>
                <a:cs typeface="Times New Roman" pitchFamily="18" charset="0"/>
              </a:rPr>
              <a:t>‘sedang’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1447800"/>
            <a:ext cx="883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200"/>
              </a:spcAft>
            </a:pP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Situasi: tengah dan sedang berlangsung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3721894"/>
            <a:ext cx="88392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200"/>
              </a:spcAft>
            </a:pPr>
            <a:r>
              <a:rPr lang="en-SG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:   sesudah verba</a:t>
            </a:r>
          </a:p>
          <a:p>
            <a:pPr lvl="0" algn="just">
              <a:spcAft>
                <a:spcPts val="1200"/>
              </a:spcAft>
            </a:pP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44196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200"/>
              </a:spcAft>
            </a:pP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Negatif: tidak  dapat dinegatifkan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51054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Tetapi dapat dinegatifkan pada klausanya.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92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SG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2577405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15)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Avoo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mate   </a:t>
            </a:r>
            <a:r>
              <a:rPr lang="en-SG" sz="2800" b="1" i="1" err="1">
                <a:latin typeface="Times New Roman" pitchFamily="18" charset="0"/>
                <a:cs typeface="Times New Roman" pitchFamily="18" charset="0"/>
              </a:rPr>
              <a:t>hela</a:t>
            </a:r>
            <a:r>
              <a:rPr lang="en-SG" sz="2800" b="1" i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SG" sz="2800" b="1" i="1" err="1">
                <a:latin typeface="Times New Roman" pitchFamily="18" charset="0"/>
                <a:cs typeface="Times New Roman" pitchFamily="18" charset="0"/>
              </a:rPr>
              <a:t>daudaun</a:t>
            </a:r>
            <a:r>
              <a:rPr lang="en-SG" sz="28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err="1">
                <a:latin typeface="Times New Roman" pitchFamily="18" charset="0"/>
                <a:cs typeface="Times New Roman" pitchFamily="18" charset="0"/>
              </a:rPr>
              <a:t>iha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uma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, .........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Kakek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mati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     PREP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rumah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.......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‘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Kakek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meninggal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rumah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, ...........’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7620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hela daudaun</a:t>
            </a:r>
            <a:r>
              <a:rPr lang="en-SG" sz="3600">
                <a:latin typeface="Times New Roman" pitchFamily="18" charset="0"/>
                <a:cs typeface="Times New Roman" pitchFamily="18" charset="0"/>
              </a:rPr>
              <a:t> ‘sedang’</a:t>
            </a:r>
            <a:endParaRPr lang="en-US" sz="3600"/>
          </a:p>
        </p:txBody>
      </p:sp>
      <p:sp>
        <p:nvSpPr>
          <p:cNvPr id="10" name="Rectangle 9"/>
          <p:cNvSpPr/>
          <p:nvPr/>
        </p:nvSpPr>
        <p:spPr>
          <a:xfrm>
            <a:off x="228600" y="69598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Verba:  peristiwa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122938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Situasi:  tengah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777425"/>
            <a:ext cx="9372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Pembicara: sesudah terjadinya peristiwa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4227493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   sesudah verba</a:t>
            </a:r>
          </a:p>
          <a:p>
            <a:pPr lvl="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51711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tidak dapat dinegatifkan</a:t>
            </a:r>
          </a:p>
          <a:p>
            <a:pPr lvl="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57150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Tetapi dapat dinegatifkan pada klausanya.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02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  <a:endParaRPr lang="en-SG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SG" sz="2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SG" sz="2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243840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i="1" smtClean="0"/>
              <a:t>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(16)</a:t>
            </a:r>
            <a:r>
              <a:rPr lang="en-SG" sz="2800" i="1" smtClean="0"/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Manuel  </a:t>
            </a:r>
            <a:r>
              <a:rPr lang="en-SG" sz="2800" i="1" err="1">
                <a:latin typeface="Times New Roman" pitchFamily="18" charset="0"/>
                <a:cs typeface="Times New Roman" pitchFamily="18" charset="0"/>
              </a:rPr>
              <a:t>estuda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b="1" i="1" err="1" smtClean="0">
                <a:latin typeface="Times New Roman" pitchFamily="18" charset="0"/>
                <a:cs typeface="Times New Roman" pitchFamily="18" charset="0"/>
              </a:rPr>
              <a:t>daudaun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  ona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hodi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tuir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i="1" err="1" smtClean="0">
                <a:latin typeface="Times New Roman" pitchFamily="18" charset="0"/>
                <a:cs typeface="Times New Roman" pitchFamily="18" charset="0"/>
              </a:rPr>
              <a:t>ezame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  Manuel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ikut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err="1" smtClean="0">
                <a:latin typeface="Times New Roman" pitchFamily="18" charset="0"/>
                <a:cs typeface="Times New Roman" pitchFamily="18" charset="0"/>
              </a:rPr>
              <a:t>ujian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   ‘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Manuel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ikut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ujian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.’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810000"/>
            <a:ext cx="9144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200"/>
              </a:spcAft>
            </a:pP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Posisi:   sesudah verba</a:t>
            </a:r>
          </a:p>
          <a:p>
            <a:pPr lvl="0" algn="just">
              <a:spcAft>
                <a:spcPts val="1200"/>
              </a:spcAft>
            </a:pP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16258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6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daudaun </a:t>
            </a:r>
            <a:r>
              <a:rPr lang="en-SG"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SG" sz="28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i="1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SG" sz="3600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SG" sz="3600" b="1" i="1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78682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Verba: aktivitas</a:t>
            </a:r>
            <a:r>
              <a:rPr lang="en-US" sz="28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2022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Situasi: permulaan</a:t>
            </a:r>
            <a:r>
              <a:rPr lang="en-US" sz="28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18288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Pembicara: sedang terjadi dan memiliki akhir</a:t>
            </a:r>
            <a:r>
              <a:rPr lang="en-US" sz="28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09349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1200"/>
              </a:spcAft>
            </a:pP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Negatif: tidak dapat dinegatifkan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5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316468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PROSPEKTIF</a:t>
            </a:r>
            <a:endParaRPr lang="en-SG" b="1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255455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Aspek 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prospektif memiliki penanda aspek yang dapat memarkahi verba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proses, 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yang menyatakan aktivitas tersebut akan dilakukan dan tidak diketahui kapan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berakhir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(Comrie 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1976:64).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4285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15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SG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sei</a:t>
            </a:r>
            <a:r>
              <a:rPr lang="en-SG" sz="3600">
                <a:latin typeface="Times New Roman" pitchFamily="18" charset="0"/>
                <a:cs typeface="Times New Roman" pitchFamily="18" charset="0"/>
              </a:rPr>
              <a:t> ‘</a:t>
            </a:r>
            <a:r>
              <a:rPr lang="en-SG" sz="3600" smtClean="0">
                <a:latin typeface="Times New Roman" pitchFamily="18" charset="0"/>
                <a:cs typeface="Times New Roman" pitchFamily="18" charset="0"/>
              </a:rPr>
              <a:t>masih; akan</a:t>
            </a:r>
            <a:r>
              <a:rPr lang="en-SG" sz="3600">
                <a:latin typeface="Times New Roman" pitchFamily="18" charset="0"/>
                <a:cs typeface="Times New Roman" pitchFamily="18" charset="0"/>
              </a:rPr>
              <a:t>’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382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Masih	: duratif</a:t>
            </a: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Akan	: prospektif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057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SG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Verba: aktivitas</a:t>
            </a:r>
          </a:p>
          <a:p>
            <a:pPr algn="just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Situasi: akan terjadi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27660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b="1" smtClean="0">
                <a:latin typeface="Times New Roman" pitchFamily="18" charset="0"/>
                <a:cs typeface="Times New Roman" pitchFamily="18" charset="0"/>
              </a:rPr>
              <a:t> (17)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Antonio</a:t>
            </a:r>
            <a:r>
              <a:rPr lang="en-SG" sz="2800" b="1" i="1">
                <a:latin typeface="Times New Roman" pitchFamily="18" charset="0"/>
                <a:cs typeface="Times New Roman" pitchFamily="18" charset="0"/>
              </a:rPr>
              <a:t> sei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 mai    lori       ho    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nia komputador.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 Antonio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akan datang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bawa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dengan POS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komputer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 ‘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Antonio akan datang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membawa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serta komputernya.’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82542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sebelum verba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52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9906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dapat dinegatifkan pada klausanya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75260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b="1">
                <a:latin typeface="Times New Roman" pitchFamily="18" charset="0"/>
                <a:cs typeface="Times New Roman" pitchFamily="18" charset="0"/>
              </a:rPr>
              <a:t>(17)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Antonio</a:t>
            </a:r>
            <a:r>
              <a:rPr lang="en-SG" sz="28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sei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b="1" i="1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mai    lori       ho      nia komputador.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Antonio akan tidak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datang bawa dengan POS komputer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796925" indent="-796925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‘Antonio tidak akan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datang membawa serta komputernya.’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368242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jarang terjadi: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584918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b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SG" sz="2800" b="1" smtClean="0">
                <a:latin typeface="Times New Roman" pitchFamily="18" charset="0"/>
                <a:cs typeface="Times New Roman" pitchFamily="18" charset="0"/>
              </a:rPr>
              <a:t>18)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Antonio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 la      sei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mai    lori       ho      nia komputador.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Antonio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tidak akan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datang bawa dengan POS komputer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796925" indent="-796925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   ‘Antonio tidak akan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datang membawa serta komputernya.’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63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SG" sz="2400">
              <a:latin typeface="Times New Roman" pitchFamily="18" charset="0"/>
              <a:cs typeface="Times New Roman" pitchFamily="18" charset="0"/>
            </a:endParaRPr>
          </a:p>
          <a:p>
            <a:endParaRPr lang="en-SG" sz="240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SG" sz="2400" smtClean="0">
              <a:latin typeface="Times New Roman" pitchFamily="18" charset="0"/>
              <a:cs typeface="Times New Roman" pitchFamily="18" charset="0"/>
            </a:endParaRPr>
          </a:p>
          <a:p>
            <a:endParaRPr lang="en-SG" sz="240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0"/>
            <a:ext cx="87630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SG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Pendahuluan</a:t>
            </a:r>
            <a:br>
              <a:rPr lang="en-SG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Font typeface="Arial" pitchFamily="34" charset="0"/>
              <a:buNone/>
            </a:pPr>
            <a:r>
              <a:rPr lang="en-SG" smtClean="0">
                <a:latin typeface="Times New Roman" pitchFamily="18" charset="0"/>
                <a:cs typeface="Times New Roman" pitchFamily="18" charset="0"/>
              </a:rPr>
              <a:t>Bahasa Tetun Dili digunakan secara nasional. </a:t>
            </a:r>
          </a:p>
          <a:p>
            <a:pPr marL="0" indent="0">
              <a:spcAft>
                <a:spcPts val="600"/>
              </a:spcAft>
              <a:buNone/>
            </a:pPr>
            <a:endParaRPr lang="en-SG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Aft>
                <a:spcPts val="600"/>
              </a:spcAft>
              <a:buFont typeface="Arial" pitchFamily="34" charset="0"/>
              <a:buNone/>
            </a:pPr>
            <a:r>
              <a:rPr lang="en-SG" smtClean="0">
                <a:latin typeface="Times New Roman" pitchFamily="18" charset="0"/>
                <a:cs typeface="Times New Roman" pitchFamily="18" charset="0"/>
              </a:rPr>
              <a:t>Bahasa Tetun Dili: identitas dan karakter masyarakat</a:t>
            </a:r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465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15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SG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atu</a:t>
            </a:r>
            <a:r>
              <a:rPr lang="en-SG"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>
                <a:latin typeface="Times New Roman" pitchFamily="18" charset="0"/>
                <a:cs typeface="Times New Roman" pitchFamily="18" charset="0"/>
              </a:rPr>
              <a:t>‘akan’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1336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(18)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Ami    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atu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halibur   ha-  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mutuk  iha       kalan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ida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574675" indent="-574675"/>
            <a:r>
              <a:rPr lang="en-SG" sz="28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  P1JK  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akan kumpul  PREF  hangus PREP  malam satu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nee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. </a:t>
            </a:r>
            <a:endParaRPr lang="en-SG" sz="2800" i="1" smtClean="0">
              <a:latin typeface="Times New Roman" pitchFamily="18" charset="0"/>
              <a:cs typeface="Times New Roman" pitchFamily="18" charset="0"/>
            </a:endParaRPr>
          </a:p>
          <a:p>
            <a:pPr indent="574675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DEM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SG" sz="2800">
                <a:latin typeface="Times New Roman" pitchFamily="18" charset="0"/>
                <a:cs typeface="Times New Roman" pitchFamily="18" charset="0"/>
              </a:rPr>
              <a:t>   ‘Kami akan berkumpul bersama pada malam ini.’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53869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SG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Verba: proses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54882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SG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Situasi:</a:t>
            </a:r>
            <a:r>
              <a:rPr lang="en-SG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akan terjadi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4196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Posisi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   sebelum verba</a:t>
            </a:r>
          </a:p>
          <a:p>
            <a:pPr lvl="0"/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51816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Negastif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  tidak dapat dinegatifkan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18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2263914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9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Terima kasih</a:t>
            </a:r>
            <a:endParaRPr lang="en-US" sz="9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4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SG" sz="240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SG" sz="240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SG" sz="2400" smtClean="0">
              <a:latin typeface="Times New Roman" pitchFamily="18" charset="0"/>
              <a:cs typeface="Times New Roman" pitchFamily="18" charset="0"/>
            </a:endParaRPr>
          </a:p>
          <a:p>
            <a:endParaRPr lang="en-SG" sz="240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8600" y="1447800"/>
            <a:ext cx="8915400" cy="1143000"/>
          </a:xfrm>
        </p:spPr>
        <p:txBody>
          <a:bodyPr>
            <a:noAutofit/>
          </a:bodyPr>
          <a:lstStyle/>
          <a:p>
            <a:pPr algn="l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Lima aspek: </a:t>
            </a:r>
            <a:r>
              <a:rPr lang="en-SG" sz="2800" b="1" smtClean="0">
                <a:latin typeface="Times New Roman" pitchFamily="18" charset="0"/>
                <a:cs typeface="Times New Roman" pitchFamily="18" charset="0"/>
              </a:rPr>
              <a:t>frekuentatif, duratif, prospektif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, habituatif, dan takfrekuentatif.</a:t>
            </a:r>
            <a:endParaRPr lang="en-SG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304800"/>
            <a:ext cx="891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SG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Aspek imperfektif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SG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29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SG" b="1" smtClean="0"/>
          </a:p>
          <a:p>
            <a:endParaRPr lang="en-SG" sz="3200" b="1" smtClean="0">
              <a:latin typeface="Times New Roman" pitchFamily="18" charset="0"/>
              <a:cs typeface="Times New Roman" pitchFamily="18" charset="0"/>
            </a:endParaRPr>
          </a:p>
          <a:p>
            <a:endParaRPr lang="en-SG" sz="3200" b="1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Triangle 5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5105400"/>
            <a:ext cx="8915400" cy="1143000"/>
          </a:xfrm>
        </p:spPr>
        <p:txBody>
          <a:bodyPr>
            <a:noAutofit/>
          </a:bodyPr>
          <a:lstStyle/>
          <a:p>
            <a:pPr algn="l"/>
            <a:r>
              <a:rPr lang="en-SG" sz="3200">
                <a:latin typeface="Times New Roman" pitchFamily="18" charset="0"/>
                <a:cs typeface="Times New Roman" pitchFamily="18" charset="0"/>
              </a:rPr>
              <a:t>Pustaka, wawancara, dan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observasi.</a:t>
            </a:r>
            <a:endParaRPr lang="en-SG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" y="4267200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SG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Metode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28600" y="304800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SG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Tujuan</a:t>
            </a:r>
            <a:endParaRPr lang="en-SG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129540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9725" indent="-339725">
              <a:spcAft>
                <a:spcPts val="600"/>
              </a:spcAft>
            </a:pP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1. Menjelaskan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posisi dalam konstruksi klausa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beserta maknanya.</a:t>
            </a:r>
            <a:endParaRPr lang="en-SG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2209800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98463" indent="-398463" algn="l">
              <a:spcAft>
                <a:spcPts val="600"/>
              </a:spcAft>
            </a:pP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2. Menjelaskan dapat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tidaknya penanda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aspek dibuat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menjadi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negatif.</a:t>
            </a:r>
            <a:endParaRPr lang="en-SG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52400" y="3352800"/>
            <a:ext cx="87630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3. Menjelaskan </a:t>
            </a:r>
            <a:r>
              <a:rPr lang="en-SG" sz="2800" err="1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dan hubungan makna.  </a:t>
            </a:r>
            <a:endParaRPr lang="en-SG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91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just">
              <a:spcAft>
                <a:spcPts val="1200"/>
              </a:spcAft>
            </a:pPr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</a:pPr>
            <a:endParaRPr lang="en-SG" sz="28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</a:pPr>
            <a:endParaRPr lang="en-SG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FREKUENTATIF</a:t>
            </a:r>
            <a:b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1828801"/>
            <a:ext cx="8915400" cy="2209799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en-SG" smtClean="0">
                <a:latin typeface="Times New Roman" pitchFamily="18" charset="0"/>
                <a:cs typeface="Times New Roman" pitchFamily="18" charset="0"/>
              </a:rPr>
              <a:t>Memiliki </a:t>
            </a:r>
            <a:r>
              <a:rPr lang="en-SG">
                <a:latin typeface="Times New Roman" pitchFamily="18" charset="0"/>
                <a:cs typeface="Times New Roman" pitchFamily="18" charset="0"/>
              </a:rPr>
              <a:t>komponen makna aspektual yang menyatakan situasi inkompletif, repetitif, kontinual, dan frekuensi tinggi (</a:t>
            </a:r>
            <a:r>
              <a:rPr lang="en-SG" smtClean="0">
                <a:latin typeface="Times New Roman" pitchFamily="18" charset="0"/>
                <a:cs typeface="Times New Roman" pitchFamily="18" charset="0"/>
              </a:rPr>
              <a:t>Crystal </a:t>
            </a:r>
            <a:r>
              <a:rPr lang="en-SG">
                <a:latin typeface="Times New Roman" pitchFamily="18" charset="0"/>
                <a:cs typeface="Times New Roman" pitchFamily="18" charset="0"/>
              </a:rPr>
              <a:t>1980:153).</a:t>
            </a:r>
          </a:p>
        </p:txBody>
      </p:sp>
    </p:spTree>
    <p:extLst>
      <p:ext uri="{BB962C8B-B14F-4D97-AF65-F5344CB8AC3E}">
        <p14:creationId xmlns:p14="http://schemas.microsoft.com/office/powerpoint/2010/main" val="191656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just">
              <a:spcAft>
                <a:spcPts val="1200"/>
              </a:spcAft>
            </a:pPr>
            <a:endParaRPr lang="en-US" sz="28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</a:pPr>
            <a:endParaRPr lang="en-SG" sz="28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</a:pPr>
            <a:endParaRPr lang="en-SG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3048001"/>
            <a:ext cx="8229600" cy="1828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SG" smtClean="0"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en-SG" i="1" smtClean="0">
                <a:latin typeface="Times New Roman" pitchFamily="18" charset="0"/>
                <a:cs typeface="Times New Roman" pitchFamily="18" charset="0"/>
              </a:rPr>
              <a:t> Ami     mai       </a:t>
            </a:r>
            <a:r>
              <a:rPr lang="en-SG" b="1" i="1" smtClean="0">
                <a:latin typeface="Times New Roman" pitchFamily="18" charset="0"/>
                <a:cs typeface="Times New Roman" pitchFamily="18" charset="0"/>
              </a:rPr>
              <a:t>beibeik</a:t>
            </a:r>
            <a:r>
              <a:rPr lang="en-SG" i="1" smtClean="0">
                <a:latin typeface="Times New Roman" pitchFamily="18" charset="0"/>
                <a:cs typeface="Times New Roman" pitchFamily="18" charset="0"/>
              </a:rPr>
              <a:t>  haan      iha       nee.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SG" smtClean="0">
                <a:latin typeface="Times New Roman" pitchFamily="18" charset="0"/>
                <a:cs typeface="Times New Roman" pitchFamily="18" charset="0"/>
              </a:rPr>
              <a:t>      P1JK  datang   terus      makan  PREP   DEM    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SG" smtClean="0">
                <a:latin typeface="Times New Roman" pitchFamily="18" charset="0"/>
                <a:cs typeface="Times New Roman" pitchFamily="18" charset="0"/>
              </a:rPr>
              <a:t>    ‘Kami terus-menerus datang makan di sini.’</a:t>
            </a:r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228600"/>
            <a:ext cx="7848600" cy="990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SG" sz="36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7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beibeik</a:t>
            </a:r>
            <a:r>
              <a:rPr lang="en-SG" sz="37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‘terus menerus’</a:t>
            </a:r>
            <a:br>
              <a:rPr lang="en-SG" sz="37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700"/>
          </a:p>
        </p:txBody>
      </p:sp>
      <p:sp>
        <p:nvSpPr>
          <p:cNvPr id="11" name="Right Triangle 10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62000" y="5105401"/>
            <a:ext cx="8229600" cy="1447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Posisi:     sesudah verba</a:t>
            </a:r>
            <a:br>
              <a:rPr lang="en-US"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81000" y="13716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Verba	: aktivitas dan </a:t>
            </a:r>
            <a:r>
              <a:rPr lang="en-AU" smtClean="0"/>
              <a:t>accomplishment 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Makna	: frekuensi tinggi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just">
              <a:spcAft>
                <a:spcPts val="1200"/>
              </a:spcAft>
            </a:pPr>
            <a:endParaRPr lang="en-SG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685800"/>
            <a:ext cx="8458200" cy="76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1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5100" smtClean="0">
                <a:latin typeface="Times New Roman" pitchFamily="18" charset="0"/>
                <a:cs typeface="Times New Roman" pitchFamily="18" charset="0"/>
              </a:rPr>
              <a:t>:  tidak dapat dinegatifkan</a:t>
            </a:r>
            <a:br>
              <a:rPr lang="en-US" sz="51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447800"/>
            <a:ext cx="845820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*Ami   mai </a:t>
            </a:r>
            <a:r>
              <a:rPr lang="en-SG" sz="3200" b="1" i="1" smtClean="0">
                <a:latin typeface="Times New Roman" pitchFamily="18" charset="0"/>
                <a:cs typeface="Times New Roman" pitchFamily="18" charset="0"/>
              </a:rPr>
              <a:t>    la   beibeik   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haan   iha       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nee.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SG" sz="320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P1JK datang tidak  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terus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makan  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PREP 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DEM    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04800" y="2743200"/>
            <a:ext cx="8458200" cy="76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Tetapi dapat dinegatifkan pada klausanya.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28600" y="4038600"/>
            <a:ext cx="8686800" cy="1828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(3)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Ami   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 la      </a:t>
            </a:r>
            <a:r>
              <a:rPr lang="en-SG" sz="3200" i="1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b="1" i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3200" b="1" i="1" err="1">
                <a:latin typeface="Times New Roman" pitchFamily="18" charset="0"/>
                <a:cs typeface="Times New Roman" pitchFamily="18" charset="0"/>
              </a:rPr>
              <a:t>beibeik</a:t>
            </a:r>
            <a:r>
              <a:rPr lang="en-SG" sz="3200" b="1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haan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iha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      nee.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SG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   P1JK  </a:t>
            </a:r>
            <a:r>
              <a:rPr lang="en-SG" sz="320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 smtClean="0">
                <a:latin typeface="Times New Roman" pitchFamily="18" charset="0"/>
                <a:cs typeface="Times New Roman" pitchFamily="18" charset="0"/>
              </a:rPr>
              <a:t>datang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makan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PREP   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DEM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SG" sz="3200">
                <a:latin typeface="Times New Roman" pitchFamily="18" charset="0"/>
                <a:cs typeface="Times New Roman" pitchFamily="18" charset="0"/>
              </a:rPr>
              <a:t>    ‘Kami </a:t>
            </a:r>
            <a:r>
              <a:rPr lang="en-SG" sz="320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terus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menerus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datang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makan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sini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.’</a:t>
            </a:r>
          </a:p>
        </p:txBody>
      </p:sp>
    </p:spTree>
    <p:extLst>
      <p:ext uri="{BB962C8B-B14F-4D97-AF65-F5344CB8AC3E}">
        <p14:creationId xmlns:p14="http://schemas.microsoft.com/office/powerpoint/2010/main" val="289967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  <a:p>
            <a:endParaRPr lang="en-SG" b="1">
              <a:solidFill>
                <a:srgbClr val="FF0000"/>
              </a:solidFill>
            </a:endParaRPr>
          </a:p>
          <a:p>
            <a:endParaRPr lang="en-SG" b="1" smtClean="0">
              <a:solidFill>
                <a:srgbClr val="FF0000"/>
              </a:solidFill>
            </a:endParaRPr>
          </a:p>
          <a:p>
            <a:endParaRPr lang="en-SG" b="1">
              <a:solidFill>
                <a:srgbClr val="FF0000"/>
              </a:solidFill>
            </a:endParaRPr>
          </a:p>
          <a:p>
            <a:endParaRPr lang="en-SG" b="1" smtClean="0">
              <a:solidFill>
                <a:srgbClr val="FF0000"/>
              </a:solidFill>
            </a:endParaRPr>
          </a:p>
          <a:p>
            <a:endParaRPr lang="en-SG" b="1">
              <a:solidFill>
                <a:srgbClr val="FF0000"/>
              </a:solidFill>
            </a:endParaRPr>
          </a:p>
          <a:p>
            <a:endParaRPr lang="en-SG" b="1" smtClean="0">
              <a:solidFill>
                <a:srgbClr val="FF0000"/>
              </a:solidFill>
            </a:endParaRPr>
          </a:p>
        </p:txBody>
      </p:sp>
      <p:sp>
        <p:nvSpPr>
          <p:cNvPr id="8" name="Right Triangle 7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304800"/>
            <a:ext cx="88392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SG" sz="36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fila-fila</a:t>
            </a:r>
            <a:r>
              <a:rPr lang="en-SG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‘berkali-kali’</a:t>
            </a:r>
            <a:endParaRPr lang="en-SG" sz="36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3276600"/>
            <a:ext cx="9144000" cy="16002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(4)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Hau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halo 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sala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3200" b="1" i="1" err="1">
                <a:latin typeface="Times New Roman" pitchFamily="18" charset="0"/>
                <a:cs typeface="Times New Roman" pitchFamily="18" charset="0"/>
              </a:rPr>
              <a:t>fila-fila</a:t>
            </a:r>
            <a:r>
              <a:rPr lang="en-SG" sz="3200" b="1" i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hasoru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nia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marL="574675" indent="-574675" algn="l"/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P1TG  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buat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RDP-balik  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P3TG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574675" indent="-574675" algn="l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Saya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berkali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-kali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kesalahan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terhadapnya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.’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5105400"/>
            <a:ext cx="9144000" cy="1219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Posisi:    sesudah verba</a:t>
            </a:r>
          </a:p>
          <a:p>
            <a:pPr lvl="0" algn="just"/>
            <a:r>
              <a:rPr lang="en-US" sz="32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1000" y="13716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Verba	: aktivitas dan </a:t>
            </a:r>
            <a:r>
              <a:rPr lang="en-AU" smtClean="0"/>
              <a:t>accomplishment 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Makna	: frekuensi tinggi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5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SG" b="1" smtClean="0">
                <a:solidFill>
                  <a:srgbClr val="FF0000"/>
                </a:solidFill>
              </a:rPr>
              <a:t> </a:t>
            </a:r>
          </a:p>
          <a:p>
            <a:endParaRPr lang="en-SG" b="1">
              <a:solidFill>
                <a:srgbClr val="FF0000"/>
              </a:solidFill>
            </a:endParaRPr>
          </a:p>
          <a:p>
            <a:endParaRPr lang="en-SG" b="1" smtClean="0">
              <a:solidFill>
                <a:srgbClr val="FF0000"/>
              </a:solidFill>
            </a:endParaRPr>
          </a:p>
          <a:p>
            <a:endParaRPr lang="en-SG" b="1">
              <a:solidFill>
                <a:srgbClr val="FF0000"/>
              </a:solidFill>
            </a:endParaRPr>
          </a:p>
          <a:p>
            <a:endParaRPr lang="en-SG" b="1" smtClean="0">
              <a:solidFill>
                <a:srgbClr val="FF0000"/>
              </a:solidFill>
            </a:endParaRPr>
          </a:p>
          <a:p>
            <a:endParaRPr lang="en-SG" b="1">
              <a:solidFill>
                <a:srgbClr val="FF0000"/>
              </a:solidFill>
            </a:endParaRPr>
          </a:p>
          <a:p>
            <a:endParaRPr lang="en-SG" b="1" smtClean="0">
              <a:solidFill>
                <a:srgbClr val="FF0000"/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0" y="4876800"/>
            <a:ext cx="9144000" cy="1981200"/>
          </a:xfrm>
          <a:prstGeom prst="rt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228600"/>
            <a:ext cx="8991600" cy="838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/>
            <a:r>
              <a:rPr lang="en-US" sz="32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: tidak dapat dinegatifkan</a:t>
            </a:r>
            <a:endParaRPr lang="en-US" sz="320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143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(5)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*Hau      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halo  sala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2800" b="1" i="1" smtClean="0">
                <a:latin typeface="Times New Roman" pitchFamily="18" charset="0"/>
                <a:cs typeface="Times New Roman" pitchFamily="18" charset="0"/>
              </a:rPr>
              <a:t>fila-fila  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hasoru     </a:t>
            </a:r>
            <a:r>
              <a:rPr lang="en-SG" sz="2800" i="1" smtClean="0">
                <a:latin typeface="Times New Roman" pitchFamily="18" charset="0"/>
                <a:cs typeface="Times New Roman" pitchFamily="18" charset="0"/>
              </a:rPr>
              <a:t>  nia</a:t>
            </a:r>
            <a:r>
              <a:rPr lang="en-SG" sz="2800" i="1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574675" indent="-574675" algn="l"/>
            <a:r>
              <a:rPr lang="en-US" sz="280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P1TG  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buat  salah 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tidak RDP-balik   </a:t>
            </a:r>
            <a:r>
              <a:rPr lang="en-SG" sz="2800">
                <a:latin typeface="Times New Roman" pitchFamily="18" charset="0"/>
                <a:cs typeface="Times New Roman" pitchFamily="18" charset="0"/>
              </a:rPr>
              <a:t>terhadap </a:t>
            </a:r>
            <a:r>
              <a:rPr lang="en-SG" sz="2800" smtClean="0">
                <a:latin typeface="Times New Roman" pitchFamily="18" charset="0"/>
                <a:cs typeface="Times New Roman" pitchFamily="18" charset="0"/>
              </a:rPr>
              <a:t>  P3TG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04800" y="2743200"/>
            <a:ext cx="8458200" cy="762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Akan tetapi klausanya dapat dinegatifkan.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3810000"/>
            <a:ext cx="9144000" cy="2209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/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 (6)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Hau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la     halo 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sala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SG" sz="3200" b="1" i="1" err="1">
                <a:latin typeface="Times New Roman" pitchFamily="18" charset="0"/>
                <a:cs typeface="Times New Roman" pitchFamily="18" charset="0"/>
              </a:rPr>
              <a:t>fila-fila</a:t>
            </a:r>
            <a:r>
              <a:rPr lang="en-SG" sz="3200" b="1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hasoru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SG" sz="3200" i="1" err="1">
                <a:latin typeface="Times New Roman" pitchFamily="18" charset="0"/>
                <a:cs typeface="Times New Roman" pitchFamily="18" charset="0"/>
              </a:rPr>
              <a:t>nia</a:t>
            </a:r>
            <a:r>
              <a:rPr lang="en-SG" sz="3200" i="1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marL="574675" indent="-574675" algn="l"/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P1TG tidak buat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RDP-balik 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P3TG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574675" indent="-574675" algn="l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Saya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200" smtClean="0">
                <a:latin typeface="Times New Roman" pitchFamily="18" charset="0"/>
                <a:cs typeface="Times New Roman" pitchFamily="18" charset="0"/>
              </a:rPr>
              <a:t>tidak berkali-kali membuat kesalahan </a:t>
            </a:r>
            <a:r>
              <a:rPr lang="en-SG" sz="3200" err="1">
                <a:latin typeface="Times New Roman" pitchFamily="18" charset="0"/>
                <a:cs typeface="Times New Roman" pitchFamily="18" charset="0"/>
              </a:rPr>
              <a:t>terhadapnya</a:t>
            </a:r>
            <a:r>
              <a:rPr lang="en-SG" sz="3200">
                <a:latin typeface="Times New Roman" pitchFamily="18" charset="0"/>
                <a:cs typeface="Times New Roman" pitchFamily="18" charset="0"/>
              </a:rPr>
              <a:t>.’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040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3405</TotalTime>
  <Words>966</Words>
  <Application>Microsoft Office PowerPoint</Application>
  <PresentationFormat>On-screen Show (4:3)</PresentationFormat>
  <Paragraphs>195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Lima aspek: frekuentatif, duratif, prospektif, habituatif, dan takfrekuentatif.</vt:lpstr>
      <vt:lpstr>Pustaka, wawancara, dan observasi.</vt:lpstr>
      <vt:lpstr>FREKUENTATIF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Hanna</cp:lastModifiedBy>
  <cp:revision>203</cp:revision>
  <cp:lastPrinted>2018-05-09T21:05:23Z</cp:lastPrinted>
  <dcterms:created xsi:type="dcterms:W3CDTF">2018-04-13T16:31:55Z</dcterms:created>
  <dcterms:modified xsi:type="dcterms:W3CDTF">2018-06-22T09:05:49Z</dcterms:modified>
</cp:coreProperties>
</file>