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sldIdLst>
    <p:sldId id="271" r:id="rId2"/>
    <p:sldId id="364" r:id="rId3"/>
    <p:sldId id="365" r:id="rId4"/>
    <p:sldId id="268" r:id="rId5"/>
    <p:sldId id="257" r:id="rId6"/>
    <p:sldId id="366" r:id="rId7"/>
    <p:sldId id="296" r:id="rId8"/>
    <p:sldId id="339" r:id="rId9"/>
    <p:sldId id="362" r:id="rId10"/>
    <p:sldId id="363" r:id="rId11"/>
    <p:sldId id="259" r:id="rId12"/>
    <p:sldId id="343" r:id="rId13"/>
    <p:sldId id="342" r:id="rId14"/>
    <p:sldId id="344" r:id="rId15"/>
    <p:sldId id="340" r:id="rId16"/>
    <p:sldId id="359" r:id="rId17"/>
    <p:sldId id="360" r:id="rId18"/>
    <p:sldId id="361" r:id="rId19"/>
    <p:sldId id="272" r:id="rId20"/>
    <p:sldId id="345" r:id="rId21"/>
    <p:sldId id="354" r:id="rId22"/>
    <p:sldId id="355" r:id="rId23"/>
    <p:sldId id="346" r:id="rId24"/>
    <p:sldId id="356" r:id="rId25"/>
    <p:sldId id="320" r:id="rId26"/>
    <p:sldId id="348" r:id="rId27"/>
    <p:sldId id="350" r:id="rId28"/>
    <p:sldId id="349" r:id="rId29"/>
    <p:sldId id="351" r:id="rId30"/>
    <p:sldId id="352" r:id="rId31"/>
    <p:sldId id="353" r:id="rId32"/>
    <p:sldId id="358" r:id="rId33"/>
    <p:sldId id="273" r:id="rId34"/>
    <p:sldId id="357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32" autoAdjust="0"/>
    <p:restoredTop sz="94660"/>
  </p:normalViewPr>
  <p:slideViewPr>
    <p:cSldViewPr snapToGrid="0">
      <p:cViewPr>
        <p:scale>
          <a:sx n="67" d="100"/>
          <a:sy n="67" d="100"/>
        </p:scale>
        <p:origin x="7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093FA9CF-9CA6-4215-AE0F-32BCB65013DE}" type="datetimeFigureOut">
              <a:rPr lang="en-AU" smtClean="0"/>
              <a:t>28/05/2018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BA469-EC85-4938-A507-BD3520C16DF0}" type="slidenum">
              <a:rPr lang="en-AU" smtClean="0"/>
              <a:t>‹#›</a:t>
            </a:fld>
            <a:endParaRPr lang="en-A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431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FA9CF-9CA6-4215-AE0F-32BCB65013DE}" type="datetimeFigureOut">
              <a:rPr lang="en-AU" smtClean="0"/>
              <a:t>28/05/2018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BA469-EC85-4938-A507-BD3520C16D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6134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FA9CF-9CA6-4215-AE0F-32BCB65013DE}" type="datetimeFigureOut">
              <a:rPr lang="en-AU" smtClean="0"/>
              <a:t>28/05/2018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BA469-EC85-4938-A507-BD3520C16DF0}" type="slidenum">
              <a:rPr lang="en-AU" smtClean="0"/>
              <a:t>‹#›</a:t>
            </a:fld>
            <a:endParaRPr lang="en-A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0143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FA9CF-9CA6-4215-AE0F-32BCB65013DE}" type="datetimeFigureOut">
              <a:rPr lang="en-AU" smtClean="0"/>
              <a:t>28/05/2018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BA469-EC85-4938-A507-BD3520C16D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77791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FA9CF-9CA6-4215-AE0F-32BCB65013DE}" type="datetimeFigureOut">
              <a:rPr lang="en-AU" smtClean="0"/>
              <a:t>28/05/2018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BA469-EC85-4938-A507-BD3520C16DF0}" type="slidenum">
              <a:rPr lang="en-AU" smtClean="0"/>
              <a:t>‹#›</a:t>
            </a:fld>
            <a:endParaRPr lang="en-A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612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FA9CF-9CA6-4215-AE0F-32BCB65013DE}" type="datetimeFigureOut">
              <a:rPr lang="en-AU" smtClean="0"/>
              <a:t>28/05/2018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BA469-EC85-4938-A507-BD3520C16D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3484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FA9CF-9CA6-4215-AE0F-32BCB65013DE}" type="datetimeFigureOut">
              <a:rPr lang="en-AU" smtClean="0"/>
              <a:t>28/05/2018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BA469-EC85-4938-A507-BD3520C16D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98138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FA9CF-9CA6-4215-AE0F-32BCB65013DE}" type="datetimeFigureOut">
              <a:rPr lang="en-AU" smtClean="0"/>
              <a:t>28/05/2018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BA469-EC85-4938-A507-BD3520C16D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7848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FA9CF-9CA6-4215-AE0F-32BCB65013DE}" type="datetimeFigureOut">
              <a:rPr lang="en-AU" smtClean="0"/>
              <a:t>28/05/2018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BA469-EC85-4938-A507-BD3520C16D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02708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FA9CF-9CA6-4215-AE0F-32BCB65013DE}" type="datetimeFigureOut">
              <a:rPr lang="en-AU" smtClean="0"/>
              <a:t>28/05/2018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BA469-EC85-4938-A507-BD3520C16D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2558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FA9CF-9CA6-4215-AE0F-32BCB65013DE}" type="datetimeFigureOut">
              <a:rPr lang="en-AU" smtClean="0"/>
              <a:t>28/05/2018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BA469-EC85-4938-A507-BD3520C16DF0}" type="slidenum">
              <a:rPr lang="en-AU" smtClean="0"/>
              <a:t>‹#›</a:t>
            </a:fld>
            <a:endParaRPr lang="en-A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609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093FA9CF-9CA6-4215-AE0F-32BCB65013DE}" type="datetimeFigureOut">
              <a:rPr lang="en-AU" smtClean="0"/>
              <a:t>28/05/2018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DBBA469-EC85-4938-A507-BD3520C16DF0}" type="slidenum">
              <a:rPr lang="en-AU" smtClean="0"/>
              <a:t>‹#›</a:t>
            </a:fld>
            <a:endParaRPr lang="en-A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461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Amfo'an consonant insertion: Diachronic origins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AU" dirty="0"/>
              <a:t>ENUS7</a:t>
            </a:r>
            <a:br>
              <a:rPr lang="en-AU" dirty="0"/>
            </a:br>
            <a:r>
              <a:rPr lang="en-AU" dirty="0"/>
              <a:t>Kirsten Culhane</a:t>
            </a:r>
            <a:br>
              <a:rPr lang="en-AU" dirty="0"/>
            </a:br>
            <a:r>
              <a:rPr lang="en-AU" dirty="0"/>
              <a:t>The Australian National University</a:t>
            </a:r>
          </a:p>
        </p:txBody>
      </p:sp>
      <p:pic>
        <p:nvPicPr>
          <p:cNvPr id="49" name="Picture Placeholder 48">
            <a:extLst>
              <a:ext uri="{FF2B5EF4-FFF2-40B4-BE49-F238E27FC236}">
                <a16:creationId xmlns:a16="http://schemas.microsoft.com/office/drawing/2014/main" id="{0DA6FD29-9822-4588-B506-A7399676258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1" b="170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1711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B0250-D470-46F3-8D63-9ED33FBC7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400" dirty="0"/>
              <a:t>Insertion before vowel initial enclitics: Verbs</a:t>
            </a:r>
          </a:p>
        </p:txBody>
      </p:sp>
      <p:graphicFrame>
        <p:nvGraphicFramePr>
          <p:cNvPr id="4" name="Content Placeholder 7">
            <a:extLst>
              <a:ext uri="{FF2B5EF4-FFF2-40B4-BE49-F238E27FC236}">
                <a16:creationId xmlns:a16="http://schemas.microsoft.com/office/drawing/2014/main" id="{DE13A45A-9066-435B-835E-E19FC17E93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8634746"/>
              </p:ext>
            </p:extLst>
          </p:nvPr>
        </p:nvGraphicFramePr>
        <p:xfrm>
          <a:off x="980472" y="2063779"/>
          <a:ext cx="10187400" cy="32787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7900">
                  <a:extLst>
                    <a:ext uri="{9D8B030D-6E8A-4147-A177-3AD203B41FA5}">
                      <a16:colId xmlns:a16="http://schemas.microsoft.com/office/drawing/2014/main" val="390117211"/>
                    </a:ext>
                  </a:extLst>
                </a:gridCol>
                <a:gridCol w="1006524">
                  <a:extLst>
                    <a:ext uri="{9D8B030D-6E8A-4147-A177-3AD203B41FA5}">
                      <a16:colId xmlns:a16="http://schemas.microsoft.com/office/drawing/2014/main" val="3626028192"/>
                    </a:ext>
                  </a:extLst>
                </a:gridCol>
                <a:gridCol w="941695">
                  <a:extLst>
                    <a:ext uri="{9D8B030D-6E8A-4147-A177-3AD203B41FA5}">
                      <a16:colId xmlns:a16="http://schemas.microsoft.com/office/drawing/2014/main" val="1834156025"/>
                    </a:ext>
                  </a:extLst>
                </a:gridCol>
                <a:gridCol w="1078173">
                  <a:extLst>
                    <a:ext uri="{9D8B030D-6E8A-4147-A177-3AD203B41FA5}">
                      <a16:colId xmlns:a16="http://schemas.microsoft.com/office/drawing/2014/main" val="2437645592"/>
                    </a:ext>
                  </a:extLst>
                </a:gridCol>
                <a:gridCol w="2320120">
                  <a:extLst>
                    <a:ext uri="{9D8B030D-6E8A-4147-A177-3AD203B41FA5}">
                      <a16:colId xmlns:a16="http://schemas.microsoft.com/office/drawing/2014/main" val="2537748107"/>
                    </a:ext>
                  </a:extLst>
                </a:gridCol>
                <a:gridCol w="3142988">
                  <a:extLst>
                    <a:ext uri="{9D8B030D-6E8A-4147-A177-3AD203B41FA5}">
                      <a16:colId xmlns:a16="http://schemas.microsoft.com/office/drawing/2014/main" val="1233953963"/>
                    </a:ext>
                  </a:extLst>
                </a:gridCol>
              </a:tblGrid>
              <a:tr h="512372">
                <a:tc>
                  <a:txBody>
                    <a:bodyPr/>
                    <a:lstStyle/>
                    <a:p>
                      <a:r>
                        <a:rPr lang="en-AU" sz="2400" dirty="0"/>
                        <a:t>n-kai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=</a:t>
                      </a:r>
                      <a:r>
                        <a:rPr lang="en-AU" sz="2400" dirty="0" err="1"/>
                        <a:t>en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→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>
                          <a:latin typeface="+mn-lt"/>
                        </a:rPr>
                        <a:t>n-</a:t>
                      </a:r>
                      <a:r>
                        <a:rPr lang="en-AU" sz="2400" dirty="0" err="1">
                          <a:latin typeface="+mn-lt"/>
                        </a:rPr>
                        <a:t>kai</a:t>
                      </a:r>
                      <a:r>
                        <a:rPr lang="en-AU" sz="2400" b="1" dirty="0" err="1">
                          <a:latin typeface="+mn-lt"/>
                          <a:cs typeface="Calibri" panose="020F0502020204030204" pitchFamily="34" charset="0"/>
                        </a:rPr>
                        <a:t>ʤ</a:t>
                      </a:r>
                      <a:r>
                        <a:rPr lang="en-AU" sz="2400" dirty="0" err="1">
                          <a:latin typeface="+mn-lt"/>
                          <a:cs typeface="Calibri" panose="020F0502020204030204" pitchFamily="34" charset="0"/>
                        </a:rPr>
                        <a:t>en</a:t>
                      </a:r>
                      <a:endParaRPr lang="en-AU" sz="2400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‘already harvested’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4796495"/>
                  </a:ext>
                </a:extLst>
              </a:tr>
              <a:tr h="491320">
                <a:tc>
                  <a:txBody>
                    <a:bodyPr/>
                    <a:lstStyle/>
                    <a:p>
                      <a:r>
                        <a:rPr lang="en-AU" sz="2400" dirty="0" err="1"/>
                        <a:t>na-tae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/>
                        <a:t>=</a:t>
                      </a:r>
                      <a:r>
                        <a:rPr lang="en-AU" sz="2400" dirty="0" err="1"/>
                        <a:t>en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→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 err="1"/>
                        <a:t>na-tae</a:t>
                      </a:r>
                      <a:r>
                        <a:rPr lang="en-AU" sz="2400" b="1" dirty="0" err="1"/>
                        <a:t>l</a:t>
                      </a:r>
                      <a:r>
                        <a:rPr lang="en-AU" sz="2400" dirty="0" err="1"/>
                        <a:t>en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‘already answered’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441797"/>
                  </a:ext>
                </a:extLst>
              </a:tr>
              <a:tr h="491320">
                <a:tc>
                  <a:txBody>
                    <a:bodyPr/>
                    <a:lstStyle/>
                    <a:p>
                      <a:r>
                        <a:rPr lang="en-AU" sz="2400" dirty="0"/>
                        <a:t>n-</a:t>
                      </a:r>
                      <a:r>
                        <a:rPr lang="en-AU" sz="2400" dirty="0" err="1"/>
                        <a:t>nao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/>
                        <a:t>=</a:t>
                      </a:r>
                      <a:r>
                        <a:rPr lang="en-AU" sz="2400" dirty="0" err="1"/>
                        <a:t>en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→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/>
                        <a:t>n-</a:t>
                      </a:r>
                      <a:r>
                        <a:rPr lang="en-AU" sz="2400" dirty="0" err="1"/>
                        <a:t>nao</a:t>
                      </a:r>
                      <a:r>
                        <a:rPr lang="en-GB" sz="2400" b="1" dirty="0" err="1"/>
                        <a:t>ɡw</a:t>
                      </a:r>
                      <a:r>
                        <a:rPr lang="en-GB" sz="2400" dirty="0" err="1"/>
                        <a:t>en</a:t>
                      </a:r>
                      <a:endParaRPr lang="en-AU" sz="2400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‘already went’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822835"/>
                  </a:ext>
                </a:extLst>
              </a:tr>
              <a:tr h="222157">
                <a:tc>
                  <a:txBody>
                    <a:bodyPr/>
                    <a:lstStyle/>
                    <a:p>
                      <a:endParaRPr lang="en-AU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800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507288"/>
                  </a:ext>
                </a:extLst>
              </a:tr>
              <a:tr h="449011">
                <a:tc>
                  <a:txBody>
                    <a:bodyPr/>
                    <a:lstStyle/>
                    <a:p>
                      <a:r>
                        <a:rPr lang="en-AU" sz="2400" dirty="0"/>
                        <a:t>n-</a:t>
                      </a:r>
                      <a:r>
                        <a:rPr lang="en-AU" sz="2400" dirty="0" err="1"/>
                        <a:t>fani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=</a:t>
                      </a:r>
                      <a:r>
                        <a:rPr lang="en-AU" sz="2400" dirty="0" err="1"/>
                        <a:t>en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→ 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b="0" dirty="0">
                          <a:latin typeface="+mn-lt"/>
                          <a:cs typeface="Calibri" panose="020F0502020204030204" pitchFamily="34" charset="0"/>
                        </a:rPr>
                        <a:t>n-</a:t>
                      </a:r>
                      <a:r>
                        <a:rPr lang="en-AU" sz="2400" b="0" dirty="0" err="1">
                          <a:latin typeface="+mn-lt"/>
                          <a:cs typeface="Calibri" panose="020F0502020204030204" pitchFamily="34" charset="0"/>
                        </a:rPr>
                        <a:t>faan</a:t>
                      </a:r>
                      <a:r>
                        <a:rPr lang="en-AU" sz="2400" b="1" dirty="0" err="1">
                          <a:latin typeface="+mn-lt"/>
                          <a:cs typeface="Calibri" panose="020F0502020204030204" pitchFamily="34" charset="0"/>
                        </a:rPr>
                        <a:t>ʤ</a:t>
                      </a:r>
                      <a:r>
                        <a:rPr lang="en-AU" sz="2400" dirty="0" err="1">
                          <a:latin typeface="+mn-lt"/>
                          <a:cs typeface="Calibri" panose="020F0502020204030204" pitchFamily="34" charset="0"/>
                        </a:rPr>
                        <a:t>en</a:t>
                      </a:r>
                      <a:endParaRPr lang="en-AU" sz="2400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‘already returned’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894221"/>
                  </a:ext>
                </a:extLst>
              </a:tr>
              <a:tr h="455835">
                <a:tc>
                  <a:txBody>
                    <a:bodyPr/>
                    <a:lstStyle/>
                    <a:p>
                      <a:r>
                        <a:rPr lang="en-AU" sz="2400" dirty="0" err="1"/>
                        <a:t>na-hine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 =</a:t>
                      </a:r>
                      <a:r>
                        <a:rPr lang="en-AU" sz="2400" dirty="0" err="1"/>
                        <a:t>en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→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b="0" dirty="0" err="1"/>
                        <a:t>na-hiin</a:t>
                      </a:r>
                      <a:r>
                        <a:rPr lang="en-AU" sz="2400" b="1" dirty="0" err="1"/>
                        <a:t>l</a:t>
                      </a:r>
                      <a:r>
                        <a:rPr lang="en-AU" sz="2400" dirty="0" err="1"/>
                        <a:t>en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‘already know’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6493814"/>
                  </a:ext>
                </a:extLst>
              </a:tr>
              <a:tr h="503602">
                <a:tc>
                  <a:txBody>
                    <a:bodyPr/>
                    <a:lstStyle/>
                    <a:p>
                      <a:r>
                        <a:rPr lang="en-AU" sz="2400" dirty="0"/>
                        <a:t>n-</a:t>
                      </a:r>
                      <a:r>
                        <a:rPr lang="en-AU" sz="2400" dirty="0" err="1"/>
                        <a:t>mepu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/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/>
                        <a:t> =</a:t>
                      </a:r>
                      <a:r>
                        <a:rPr lang="en-AU" sz="2400" dirty="0" err="1"/>
                        <a:t>en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→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b="0" dirty="0"/>
                        <a:t>n-</a:t>
                      </a:r>
                      <a:r>
                        <a:rPr lang="en-AU" sz="2400" b="0" dirty="0" err="1"/>
                        <a:t>meep</a:t>
                      </a:r>
                      <a:r>
                        <a:rPr lang="en-GB" sz="2400" b="1" dirty="0" err="1"/>
                        <a:t>ɡw</a:t>
                      </a:r>
                      <a:r>
                        <a:rPr lang="en-GB" sz="2400" dirty="0" err="1"/>
                        <a:t>en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‘already worked’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01294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0674237-0453-4B8D-BD4D-6555C80BB99B}"/>
              </a:ext>
            </a:extLst>
          </p:cNvPr>
          <p:cNvSpPr txBox="1"/>
          <p:nvPr/>
        </p:nvSpPr>
        <p:spPr>
          <a:xfrm>
            <a:off x="341036" y="1862338"/>
            <a:ext cx="43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5)</a:t>
            </a:r>
          </a:p>
        </p:txBody>
      </p:sp>
    </p:spTree>
    <p:extLst>
      <p:ext uri="{BB962C8B-B14F-4D97-AF65-F5344CB8AC3E}">
        <p14:creationId xmlns:p14="http://schemas.microsoft.com/office/powerpoint/2010/main" val="3571238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3937" y="584944"/>
            <a:ext cx="9720072" cy="1499616"/>
          </a:xfrm>
        </p:spPr>
        <p:txBody>
          <a:bodyPr/>
          <a:lstStyle/>
          <a:p>
            <a:r>
              <a:rPr lang="en-AU" dirty="0"/>
              <a:t>Noun Phrase Final consonant insertion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564E49-FDDA-424B-8E07-D808A2C44E8F}"/>
              </a:ext>
            </a:extLst>
          </p:cNvPr>
          <p:cNvSpPr txBox="1"/>
          <p:nvPr/>
        </p:nvSpPr>
        <p:spPr>
          <a:xfrm>
            <a:off x="384693" y="1848678"/>
            <a:ext cx="516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4)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B05F652-DBFB-4B32-B208-FE6AEDC5FB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4409285"/>
              </p:ext>
            </p:extLst>
          </p:nvPr>
        </p:nvGraphicFramePr>
        <p:xfrm>
          <a:off x="1905829" y="2050605"/>
          <a:ext cx="7956288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89072">
                  <a:extLst>
                    <a:ext uri="{9D8B030D-6E8A-4147-A177-3AD203B41FA5}">
                      <a16:colId xmlns:a16="http://schemas.microsoft.com/office/drawing/2014/main" val="2824296740"/>
                    </a:ext>
                  </a:extLst>
                </a:gridCol>
                <a:gridCol w="1989072">
                  <a:extLst>
                    <a:ext uri="{9D8B030D-6E8A-4147-A177-3AD203B41FA5}">
                      <a16:colId xmlns:a16="http://schemas.microsoft.com/office/drawing/2014/main" val="1976784241"/>
                    </a:ext>
                  </a:extLst>
                </a:gridCol>
                <a:gridCol w="1989072">
                  <a:extLst>
                    <a:ext uri="{9D8B030D-6E8A-4147-A177-3AD203B41FA5}">
                      <a16:colId xmlns:a16="http://schemas.microsoft.com/office/drawing/2014/main" val="1074094080"/>
                    </a:ext>
                  </a:extLst>
                </a:gridCol>
                <a:gridCol w="1989072">
                  <a:extLst>
                    <a:ext uri="{9D8B030D-6E8A-4147-A177-3AD203B41FA5}">
                      <a16:colId xmlns:a16="http://schemas.microsoft.com/office/drawing/2014/main" val="3371036369"/>
                    </a:ext>
                  </a:extLst>
                </a:gridCol>
              </a:tblGrid>
              <a:tr h="262705">
                <a:tc>
                  <a:txBody>
                    <a:bodyPr/>
                    <a:lstStyle/>
                    <a:p>
                      <a:r>
                        <a:rPr lang="en-AU" sz="2400" dirty="0"/>
                        <a:t> in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n-</a:t>
                      </a:r>
                      <a:r>
                        <a:rPr lang="en-AU" sz="2400" dirty="0" err="1"/>
                        <a:t>mees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n-bi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 err="1"/>
                        <a:t>ume</a:t>
                      </a:r>
                      <a:r>
                        <a:rPr lang="en-AU" sz="2400" dirty="0"/>
                        <a:t>-</a:t>
                      </a:r>
                      <a:r>
                        <a:rPr lang="en-AU" sz="2400" b="1" dirty="0"/>
                        <a:t>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9604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000" dirty="0"/>
                        <a:t>3SG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000" dirty="0"/>
                        <a:t>3</a:t>
                      </a:r>
                      <a:r>
                        <a:rPr lang="en-AU" sz="2400" dirty="0"/>
                        <a:t>-alone-</a:t>
                      </a:r>
                      <a:r>
                        <a:rPr lang="en-AU" sz="1800" dirty="0"/>
                        <a:t>M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800" dirty="0"/>
                        <a:t>3-LOC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house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118198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r>
                        <a:rPr lang="en-AU" sz="2400" dirty="0"/>
                        <a:t>‘s/he is alone at the house’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596251"/>
                  </a:ext>
                </a:extLst>
              </a:tr>
            </a:tbl>
          </a:graphicData>
        </a:graphic>
      </p:graphicFrame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139B457C-4111-4BA7-80BF-87BDC23096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065066"/>
              </p:ext>
            </p:extLst>
          </p:nvPr>
        </p:nvGraphicFramePr>
        <p:xfrm>
          <a:off x="1905829" y="3891037"/>
          <a:ext cx="7956288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6048">
                  <a:extLst>
                    <a:ext uri="{9D8B030D-6E8A-4147-A177-3AD203B41FA5}">
                      <a16:colId xmlns:a16="http://schemas.microsoft.com/office/drawing/2014/main" val="2824296740"/>
                    </a:ext>
                  </a:extLst>
                </a:gridCol>
                <a:gridCol w="1326048">
                  <a:extLst>
                    <a:ext uri="{9D8B030D-6E8A-4147-A177-3AD203B41FA5}">
                      <a16:colId xmlns:a16="http://schemas.microsoft.com/office/drawing/2014/main" val="1976784241"/>
                    </a:ext>
                  </a:extLst>
                </a:gridCol>
                <a:gridCol w="1326048">
                  <a:extLst>
                    <a:ext uri="{9D8B030D-6E8A-4147-A177-3AD203B41FA5}">
                      <a16:colId xmlns:a16="http://schemas.microsoft.com/office/drawing/2014/main" val="1074094080"/>
                    </a:ext>
                  </a:extLst>
                </a:gridCol>
                <a:gridCol w="1326048">
                  <a:extLst>
                    <a:ext uri="{9D8B030D-6E8A-4147-A177-3AD203B41FA5}">
                      <a16:colId xmlns:a16="http://schemas.microsoft.com/office/drawing/2014/main" val="3371036369"/>
                    </a:ext>
                  </a:extLst>
                </a:gridCol>
                <a:gridCol w="1326048">
                  <a:extLst>
                    <a:ext uri="{9D8B030D-6E8A-4147-A177-3AD203B41FA5}">
                      <a16:colId xmlns:a16="http://schemas.microsoft.com/office/drawing/2014/main" val="4050518855"/>
                    </a:ext>
                  </a:extLst>
                </a:gridCol>
                <a:gridCol w="1326048">
                  <a:extLst>
                    <a:ext uri="{9D8B030D-6E8A-4147-A177-3AD203B41FA5}">
                      <a16:colId xmlns:a16="http://schemas.microsoft.com/office/drawing/2014/main" val="1124341661"/>
                    </a:ext>
                  </a:extLst>
                </a:gridCol>
              </a:tblGrid>
              <a:tr h="203428">
                <a:tc>
                  <a:txBody>
                    <a:bodyPr/>
                    <a:lstStyle/>
                    <a:p>
                      <a:r>
                        <a:rPr lang="en-AU" sz="2400" dirty="0" err="1"/>
                        <a:t>hai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 err="1"/>
                        <a:t>anah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 err="1"/>
                        <a:t>a|n-toko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n-bi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 err="1"/>
                        <a:t>ume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/>
                        <a:t>bubuʔ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118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000" dirty="0"/>
                        <a:t>1EX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child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000" dirty="0"/>
                        <a:t>3-</a:t>
                      </a:r>
                      <a:r>
                        <a:rPr lang="en-AU" sz="2400" dirty="0"/>
                        <a:t>sit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800" dirty="0"/>
                        <a:t>3</a:t>
                      </a:r>
                      <a:r>
                        <a:rPr lang="en-AU" sz="2400" dirty="0"/>
                        <a:t>-LOC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house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round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46247093"/>
                  </a:ext>
                </a:extLst>
              </a:tr>
              <a:tr h="370840">
                <a:tc gridSpan="6">
                  <a:txBody>
                    <a:bodyPr/>
                    <a:lstStyle/>
                    <a:p>
                      <a:r>
                        <a:rPr lang="en-AU" sz="2400" dirty="0"/>
                        <a:t>‘our children sat in a round house’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28415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365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24F9E-BC14-4413-813B-AEAF22955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Noun modification</a:t>
            </a:r>
          </a:p>
        </p:txBody>
      </p:sp>
      <p:graphicFrame>
        <p:nvGraphicFramePr>
          <p:cNvPr id="5" name="Content Placeholder 7">
            <a:extLst>
              <a:ext uri="{FF2B5EF4-FFF2-40B4-BE49-F238E27FC236}">
                <a16:creationId xmlns:a16="http://schemas.microsoft.com/office/drawing/2014/main" id="{BD49C3A5-346F-4C0C-B453-0405108E41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4201445"/>
              </p:ext>
            </p:extLst>
          </p:nvPr>
        </p:nvGraphicFramePr>
        <p:xfrm>
          <a:off x="1024128" y="2531659"/>
          <a:ext cx="10187400" cy="36753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44359">
                  <a:extLst>
                    <a:ext uri="{9D8B030D-6E8A-4147-A177-3AD203B41FA5}">
                      <a16:colId xmlns:a16="http://schemas.microsoft.com/office/drawing/2014/main" val="390117211"/>
                    </a:ext>
                  </a:extLst>
                </a:gridCol>
                <a:gridCol w="781878">
                  <a:extLst>
                    <a:ext uri="{9D8B030D-6E8A-4147-A177-3AD203B41FA5}">
                      <a16:colId xmlns:a16="http://schemas.microsoft.com/office/drawing/2014/main" val="3626028192"/>
                    </a:ext>
                  </a:extLst>
                </a:gridCol>
                <a:gridCol w="1908313">
                  <a:extLst>
                    <a:ext uri="{9D8B030D-6E8A-4147-A177-3AD203B41FA5}">
                      <a16:colId xmlns:a16="http://schemas.microsoft.com/office/drawing/2014/main" val="1834156025"/>
                    </a:ext>
                  </a:extLst>
                </a:gridCol>
                <a:gridCol w="795131">
                  <a:extLst>
                    <a:ext uri="{9D8B030D-6E8A-4147-A177-3AD203B41FA5}">
                      <a16:colId xmlns:a16="http://schemas.microsoft.com/office/drawing/2014/main" val="2437645592"/>
                    </a:ext>
                  </a:extLst>
                </a:gridCol>
                <a:gridCol w="2213113">
                  <a:extLst>
                    <a:ext uri="{9D8B030D-6E8A-4147-A177-3AD203B41FA5}">
                      <a16:colId xmlns:a16="http://schemas.microsoft.com/office/drawing/2014/main" val="2537748107"/>
                    </a:ext>
                  </a:extLst>
                </a:gridCol>
                <a:gridCol w="2544606">
                  <a:extLst>
                    <a:ext uri="{9D8B030D-6E8A-4147-A177-3AD203B41FA5}">
                      <a16:colId xmlns:a16="http://schemas.microsoft.com/office/drawing/2014/main" val="1233953963"/>
                    </a:ext>
                  </a:extLst>
                </a:gridCol>
              </a:tblGrid>
              <a:tr h="566383">
                <a:tc>
                  <a:txBody>
                    <a:bodyPr/>
                    <a:lstStyle/>
                    <a:p>
                      <a:r>
                        <a:rPr lang="en-AU" sz="2400" i="1" dirty="0"/>
                        <a:t>Noun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i="1" dirty="0"/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i="1" dirty="0"/>
                        <a:t>Modifier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i="1" dirty="0"/>
                        <a:t>→ </a:t>
                      </a:r>
                      <a:endParaRPr lang="en-AU" sz="2400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i="1" dirty="0">
                          <a:latin typeface="+mn-lt"/>
                        </a:rPr>
                        <a:t>Phrase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i="1" dirty="0"/>
                        <a:t>Gloss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89422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AU" sz="2400" dirty="0" err="1"/>
                        <a:t>sisi</a:t>
                      </a:r>
                      <a:r>
                        <a:rPr lang="en-AU" sz="2400" dirty="0"/>
                        <a:t>-</a:t>
                      </a:r>
                      <a:r>
                        <a:rPr lang="en-AU" sz="2400" b="1" dirty="0">
                          <a:latin typeface="+mn-lt"/>
                          <a:cs typeface="Calibri" panose="020F0502020204030204" pitchFamily="34" charset="0"/>
                        </a:rPr>
                        <a:t>ʤ </a:t>
                      </a:r>
                      <a:br>
                        <a:rPr lang="en-AU" sz="2400" b="1" dirty="0">
                          <a:latin typeface="+mn-lt"/>
                          <a:cs typeface="Calibri" panose="020F0502020204030204" pitchFamily="34" charset="0"/>
                        </a:rPr>
                      </a:br>
                      <a:r>
                        <a:rPr lang="en-AU" sz="1800" b="0" dirty="0">
                          <a:latin typeface="+mn-lt"/>
                          <a:cs typeface="Calibri" panose="020F0502020204030204" pitchFamily="34" charset="0"/>
                        </a:rPr>
                        <a:t>‘meat’</a:t>
                      </a:r>
                      <a:endParaRPr lang="en-AU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 err="1"/>
                        <a:t>meto</a:t>
                      </a:r>
                      <a:r>
                        <a:rPr lang="en-GB" sz="2400" dirty="0"/>
                        <a:t>ʔ </a:t>
                      </a:r>
                      <a:br>
                        <a:rPr lang="en-GB" sz="2400" dirty="0"/>
                      </a:br>
                      <a:r>
                        <a:rPr lang="en-GB" sz="1800" dirty="0"/>
                        <a:t>‘dry’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→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 err="1"/>
                        <a:t>sisi</a:t>
                      </a:r>
                      <a:r>
                        <a:rPr lang="en-AU" sz="2400" dirty="0"/>
                        <a:t> </a:t>
                      </a:r>
                      <a:r>
                        <a:rPr lang="en-AU" sz="2400" dirty="0" err="1"/>
                        <a:t>meto</a:t>
                      </a:r>
                      <a:r>
                        <a:rPr lang="en-GB" sz="2400" dirty="0"/>
                        <a:t>ʔ 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‘dried meat’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649381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AU" sz="2400" dirty="0" err="1"/>
                        <a:t>bi</a:t>
                      </a:r>
                      <a:r>
                        <a:rPr lang="en-AU" sz="2400" b="0" dirty="0" err="1">
                          <a:latin typeface="+mn-lt"/>
                          <a:cs typeface="Calibri" panose="020F0502020204030204" pitchFamily="34" charset="0"/>
                        </a:rPr>
                        <a:t>ʤae</a:t>
                      </a:r>
                      <a:r>
                        <a:rPr lang="en-AU" sz="2400" b="0" dirty="0">
                          <a:latin typeface="+mn-lt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en-AU" sz="2400" b="1" dirty="0">
                          <a:latin typeface="+mn-lt"/>
                          <a:cs typeface="Calibri" panose="020F0502020204030204" pitchFamily="34" charset="0"/>
                        </a:rPr>
                        <a:t>l </a:t>
                      </a:r>
                      <a:br>
                        <a:rPr lang="en-AU" sz="2400" b="1" dirty="0">
                          <a:latin typeface="+mn-lt"/>
                          <a:cs typeface="Calibri" panose="020F0502020204030204" pitchFamily="34" charset="0"/>
                        </a:rPr>
                      </a:br>
                      <a:r>
                        <a:rPr lang="en-AU" sz="1800" b="0" dirty="0">
                          <a:latin typeface="+mn-lt"/>
                          <a:cs typeface="Calibri" panose="020F0502020204030204" pitchFamily="34" charset="0"/>
                        </a:rPr>
                        <a:t>‘cow’</a:t>
                      </a:r>
                      <a:endParaRPr lang="en-AU" sz="24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/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 err="1"/>
                        <a:t>fui</a:t>
                      </a:r>
                      <a:r>
                        <a:rPr lang="en-AU" sz="2400" dirty="0"/>
                        <a:t>-</a:t>
                      </a:r>
                      <a:r>
                        <a:rPr lang="en-AU" sz="2400" b="1" dirty="0">
                          <a:latin typeface="+mn-lt"/>
                          <a:cs typeface="Calibri" panose="020F0502020204030204" pitchFamily="34" charset="0"/>
                        </a:rPr>
                        <a:t>ʤ </a:t>
                      </a:r>
                      <a:br>
                        <a:rPr lang="en-AU" sz="2400" b="1" dirty="0">
                          <a:latin typeface="+mn-lt"/>
                          <a:cs typeface="Calibri" panose="020F0502020204030204" pitchFamily="34" charset="0"/>
                        </a:rPr>
                      </a:br>
                      <a:r>
                        <a:rPr lang="en-AU" sz="1800" b="0" dirty="0">
                          <a:latin typeface="+mn-lt"/>
                          <a:cs typeface="Calibri" panose="020F0502020204030204" pitchFamily="34" charset="0"/>
                        </a:rPr>
                        <a:t>‘wild’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→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 err="1"/>
                        <a:t>bi</a:t>
                      </a:r>
                      <a:r>
                        <a:rPr lang="en-AU" sz="2400" b="0" dirty="0" err="1">
                          <a:latin typeface="+mn-lt"/>
                          <a:cs typeface="Calibri" panose="020F0502020204030204" pitchFamily="34" charset="0"/>
                        </a:rPr>
                        <a:t>ʤae</a:t>
                      </a:r>
                      <a:r>
                        <a:rPr lang="en-AU" sz="2400" b="0" dirty="0"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U" sz="2400" dirty="0" err="1"/>
                        <a:t>fui</a:t>
                      </a:r>
                      <a:r>
                        <a:rPr lang="en-AU" sz="2400" dirty="0"/>
                        <a:t>-</a:t>
                      </a:r>
                      <a:r>
                        <a:rPr lang="en-AU" sz="2400" b="1" dirty="0">
                          <a:latin typeface="+mn-lt"/>
                          <a:cs typeface="Calibri" panose="020F0502020204030204" pitchFamily="34" charset="0"/>
                        </a:rPr>
                        <a:t>ʤ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‘wild cow’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01294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AU" sz="2400" dirty="0" err="1"/>
                        <a:t>neno</a:t>
                      </a:r>
                      <a:r>
                        <a:rPr lang="en-AU" sz="2400" dirty="0"/>
                        <a:t>-</a:t>
                      </a:r>
                      <a:r>
                        <a:rPr lang="en-GB" sz="2400" b="1" dirty="0"/>
                        <a:t>ɡ </a:t>
                      </a:r>
                      <a:br>
                        <a:rPr lang="en-GB" sz="2400" b="1" dirty="0"/>
                      </a:br>
                      <a:r>
                        <a:rPr lang="en-GB" sz="1800" b="0" dirty="0"/>
                        <a:t>‘day’</a:t>
                      </a:r>
                      <a:endParaRPr lang="en-AU" sz="24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/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/>
                        <a:t>klei</a:t>
                      </a:r>
                      <a:r>
                        <a:rPr lang="en-GB" sz="2400" dirty="0"/>
                        <a:t>-</a:t>
                      </a:r>
                      <a:r>
                        <a:rPr lang="en-AU" sz="2400" b="1" dirty="0">
                          <a:latin typeface="+mn-lt"/>
                          <a:cs typeface="Calibri" panose="020F0502020204030204" pitchFamily="34" charset="0"/>
                        </a:rPr>
                        <a:t>ʤ</a:t>
                      </a:r>
                      <a:br>
                        <a:rPr lang="en-AU" sz="2400" b="1" dirty="0">
                          <a:latin typeface="+mn-lt"/>
                          <a:cs typeface="Calibri" panose="020F0502020204030204" pitchFamily="34" charset="0"/>
                        </a:rPr>
                      </a:br>
                      <a:r>
                        <a:rPr lang="en-AU" sz="1800" b="0" dirty="0">
                          <a:latin typeface="+mn-lt"/>
                          <a:cs typeface="Calibri" panose="020F0502020204030204" pitchFamily="34" charset="0"/>
                        </a:rPr>
                        <a:t>‘church’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→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/>
                        <a:t>neno</a:t>
                      </a:r>
                      <a:r>
                        <a:rPr lang="en-GB" sz="2400" dirty="0"/>
                        <a:t> </a:t>
                      </a:r>
                      <a:r>
                        <a:rPr lang="en-GB" sz="2400" dirty="0" err="1"/>
                        <a:t>klei</a:t>
                      </a:r>
                      <a:r>
                        <a:rPr lang="en-GB" sz="2400" dirty="0"/>
                        <a:t>-</a:t>
                      </a:r>
                      <a:r>
                        <a:rPr lang="en-AU" sz="2400" b="1" dirty="0">
                          <a:latin typeface="+mn-lt"/>
                          <a:cs typeface="Calibri" panose="020F0502020204030204" pitchFamily="34" charset="0"/>
                        </a:rPr>
                        <a:t>ʤ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‘church day’ (</a:t>
                      </a:r>
                      <a:r>
                        <a:rPr lang="en-AU" sz="2400" dirty="0" err="1"/>
                        <a:t>ie</a:t>
                      </a:r>
                      <a:r>
                        <a:rPr lang="en-AU" sz="2400" dirty="0"/>
                        <a:t> Sunday)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447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AU" sz="2400" b="0" dirty="0" err="1"/>
                        <a:t>asu</a:t>
                      </a:r>
                      <a:r>
                        <a:rPr lang="en-AU" sz="2400" b="0" dirty="0"/>
                        <a:t>-</a:t>
                      </a:r>
                      <a:r>
                        <a:rPr lang="en-GB" sz="2400" b="1" dirty="0"/>
                        <a:t>ɡ</a:t>
                      </a:r>
                      <a:br>
                        <a:rPr lang="en-GB" sz="2400" b="1" dirty="0"/>
                      </a:br>
                      <a:r>
                        <a:rPr lang="en-GB" sz="1800" b="0" dirty="0"/>
                        <a:t>‘dog’</a:t>
                      </a:r>
                      <a:endParaRPr lang="en-AU" sz="2400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+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/>
                        <a:t>anaʔ</a:t>
                      </a:r>
                      <a:r>
                        <a:rPr lang="en-GB" sz="2400" dirty="0"/>
                        <a:t> </a:t>
                      </a:r>
                      <a:br>
                        <a:rPr lang="en-GB" sz="2400" dirty="0"/>
                      </a:br>
                      <a:r>
                        <a:rPr lang="en-AU" sz="1800" dirty="0"/>
                        <a:t>‘small’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→</a:t>
                      </a:r>
                      <a:endParaRPr lang="en-AU" sz="24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 err="1"/>
                        <a:t>asu</a:t>
                      </a:r>
                      <a:r>
                        <a:rPr lang="en-AU" sz="2400" dirty="0"/>
                        <a:t> </a:t>
                      </a:r>
                      <a:r>
                        <a:rPr lang="en-AU" sz="2400" dirty="0" err="1"/>
                        <a:t>ana</a:t>
                      </a:r>
                      <a:r>
                        <a:rPr lang="en-GB" sz="2400" dirty="0"/>
                        <a:t>ʔ 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‘small dog’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3854307"/>
                  </a:ext>
                </a:extLst>
              </a:tr>
            </a:tbl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EE63B14-FE57-40D7-957C-D945BF8ACB3A}"/>
              </a:ext>
            </a:extLst>
          </p:cNvPr>
          <p:cNvSpPr txBox="1">
            <a:spLocks/>
          </p:cNvSpPr>
          <p:nvPr/>
        </p:nvSpPr>
        <p:spPr>
          <a:xfrm>
            <a:off x="980472" y="1905272"/>
            <a:ext cx="9720073" cy="1019215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AU" sz="2400" dirty="0"/>
              <a:t>No consonant insertion if nominal is NP medial</a:t>
            </a:r>
          </a:p>
          <a:p>
            <a:pPr marL="0" indent="0">
              <a:buFont typeface="Tw Cen MT" panose="020B0602020104020603" pitchFamily="34" charset="0"/>
              <a:buNone/>
            </a:pPr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CDB40-FC3A-47CD-87D8-144269A1DE85}"/>
              </a:ext>
            </a:extLst>
          </p:cNvPr>
          <p:cNvSpPr txBox="1"/>
          <p:nvPr/>
        </p:nvSpPr>
        <p:spPr>
          <a:xfrm>
            <a:off x="469489" y="2531659"/>
            <a:ext cx="43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5)</a:t>
            </a:r>
          </a:p>
        </p:txBody>
      </p:sp>
    </p:spTree>
    <p:extLst>
      <p:ext uri="{BB962C8B-B14F-4D97-AF65-F5344CB8AC3E}">
        <p14:creationId xmlns:p14="http://schemas.microsoft.com/office/powerpoint/2010/main" val="381824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6C6B7-5514-4784-8F0E-DB11CE7D4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06957"/>
            <a:ext cx="9720072" cy="1499616"/>
          </a:xfrm>
        </p:spPr>
        <p:txBody>
          <a:bodyPr/>
          <a:lstStyle/>
          <a:p>
            <a:r>
              <a:rPr lang="en-AU" dirty="0"/>
              <a:t>Functions of Np-final consonant insertion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0B1F44C-8555-41FC-91C2-052042D008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805890"/>
              </p:ext>
            </p:extLst>
          </p:nvPr>
        </p:nvGraphicFramePr>
        <p:xfrm>
          <a:off x="850710" y="2443787"/>
          <a:ext cx="10490580" cy="1737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22645">
                  <a:extLst>
                    <a:ext uri="{9D8B030D-6E8A-4147-A177-3AD203B41FA5}">
                      <a16:colId xmlns:a16="http://schemas.microsoft.com/office/drawing/2014/main" val="1642760511"/>
                    </a:ext>
                  </a:extLst>
                </a:gridCol>
                <a:gridCol w="2143470">
                  <a:extLst>
                    <a:ext uri="{9D8B030D-6E8A-4147-A177-3AD203B41FA5}">
                      <a16:colId xmlns:a16="http://schemas.microsoft.com/office/drawing/2014/main" val="1094610885"/>
                    </a:ext>
                  </a:extLst>
                </a:gridCol>
                <a:gridCol w="3101820">
                  <a:extLst>
                    <a:ext uri="{9D8B030D-6E8A-4147-A177-3AD203B41FA5}">
                      <a16:colId xmlns:a16="http://schemas.microsoft.com/office/drawing/2014/main" val="881929423"/>
                    </a:ext>
                  </a:extLst>
                </a:gridCol>
                <a:gridCol w="2622645">
                  <a:extLst>
                    <a:ext uri="{9D8B030D-6E8A-4147-A177-3AD203B41FA5}">
                      <a16:colId xmlns:a16="http://schemas.microsoft.com/office/drawing/2014/main" val="23494654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sz="2400" i="1" dirty="0"/>
                        <a:t>Noun + Attribute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400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i="1" dirty="0"/>
                        <a:t>Equative clause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2206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dirty="0"/>
                        <a:t>[NP </a:t>
                      </a:r>
                      <a:r>
                        <a:rPr lang="en-AU" sz="2400" dirty="0" err="1"/>
                        <a:t>ume</a:t>
                      </a:r>
                      <a:r>
                        <a:rPr lang="en-AU" sz="2400" dirty="0"/>
                        <a:t> </a:t>
                      </a:r>
                      <a:r>
                        <a:rPr lang="en-AU" sz="2400" dirty="0" err="1"/>
                        <a:t>anaʔ</a:t>
                      </a:r>
                      <a:r>
                        <a:rPr lang="en-AU" sz="2400" dirty="0"/>
                        <a:t> 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‘a small house’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[NP </a:t>
                      </a:r>
                      <a:r>
                        <a:rPr lang="en-AU" sz="2400" dirty="0" err="1"/>
                        <a:t>ume</a:t>
                      </a:r>
                      <a:r>
                        <a:rPr lang="en-AU" sz="2400" b="1" dirty="0" err="1"/>
                        <a:t>l</a:t>
                      </a:r>
                      <a:r>
                        <a:rPr lang="en-AU" sz="2400" b="1" dirty="0"/>
                        <a:t> </a:t>
                      </a:r>
                      <a:r>
                        <a:rPr lang="en-AU" sz="2400" dirty="0"/>
                        <a:t>] [NP </a:t>
                      </a:r>
                      <a:r>
                        <a:rPr lang="en-AU" sz="2400" dirty="0" err="1"/>
                        <a:t>anaʔ</a:t>
                      </a:r>
                      <a:r>
                        <a:rPr lang="en-AU" sz="2400" dirty="0"/>
                        <a:t>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‘(the) house is small’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6213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dirty="0"/>
                        <a:t>[NP </a:t>
                      </a:r>
                      <a:r>
                        <a:rPr lang="en-AU" sz="2400" dirty="0" err="1"/>
                        <a:t>fafi</a:t>
                      </a:r>
                      <a:r>
                        <a:rPr lang="en-AU" sz="2400" dirty="0"/>
                        <a:t> </a:t>
                      </a:r>
                      <a:r>
                        <a:rPr lang="en-AU" sz="2400" dirty="0" err="1"/>
                        <a:t>anaʔ</a:t>
                      </a:r>
                      <a:r>
                        <a:rPr lang="en-AU" sz="2400" dirty="0"/>
                        <a:t> ]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‘a baby pig’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dirty="0"/>
                        <a:t>[NP fa</a:t>
                      </a:r>
                      <a:r>
                        <a:rPr lang="en-AU" sz="2400" dirty="0"/>
                        <a:t>fi</a:t>
                      </a:r>
                      <a:r>
                        <a:rPr lang="pl-PL" sz="2400" b="1" dirty="0"/>
                        <a:t>ʤ</a:t>
                      </a:r>
                      <a:r>
                        <a:rPr lang="pl-PL" sz="2400" dirty="0"/>
                        <a:t> ] [NP anaʔ]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‘(the) pig is small’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192387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507E6F7-C940-4023-BEB9-9A47F154CA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5065969"/>
              </p:ext>
            </p:extLst>
          </p:nvPr>
        </p:nvGraphicFramePr>
        <p:xfrm>
          <a:off x="850709" y="5044738"/>
          <a:ext cx="10490581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97708">
                  <a:extLst>
                    <a:ext uri="{9D8B030D-6E8A-4147-A177-3AD203B41FA5}">
                      <a16:colId xmlns:a16="http://schemas.microsoft.com/office/drawing/2014/main" val="1642760511"/>
                    </a:ext>
                  </a:extLst>
                </a:gridCol>
                <a:gridCol w="2906973">
                  <a:extLst>
                    <a:ext uri="{9D8B030D-6E8A-4147-A177-3AD203B41FA5}">
                      <a16:colId xmlns:a16="http://schemas.microsoft.com/office/drawing/2014/main" val="1094610885"/>
                    </a:ext>
                  </a:extLst>
                </a:gridCol>
                <a:gridCol w="3207224">
                  <a:extLst>
                    <a:ext uri="{9D8B030D-6E8A-4147-A177-3AD203B41FA5}">
                      <a16:colId xmlns:a16="http://schemas.microsoft.com/office/drawing/2014/main" val="881929423"/>
                    </a:ext>
                  </a:extLst>
                </a:gridCol>
                <a:gridCol w="1678676">
                  <a:extLst>
                    <a:ext uri="{9D8B030D-6E8A-4147-A177-3AD203B41FA5}">
                      <a16:colId xmlns:a16="http://schemas.microsoft.com/office/drawing/2014/main" val="23494654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AU" sz="2400" i="1" dirty="0"/>
                        <a:t>Ordinal number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400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i="1" dirty="0"/>
                        <a:t>Cardinal number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2206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dirty="0"/>
                        <a:t>[NP </a:t>
                      </a:r>
                      <a:r>
                        <a:rPr lang="en-AU" sz="2400" dirty="0" err="1"/>
                        <a:t>neno</a:t>
                      </a:r>
                      <a:r>
                        <a:rPr lang="en-AU" sz="2400" dirty="0"/>
                        <a:t> </a:t>
                      </a:r>
                      <a:r>
                        <a:rPr lang="en-AU" sz="2400" dirty="0" err="1"/>
                        <a:t>meseʔ</a:t>
                      </a:r>
                      <a:r>
                        <a:rPr lang="en-AU" sz="2400" dirty="0"/>
                        <a:t> 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‘first day’ (</a:t>
                      </a:r>
                      <a:r>
                        <a:rPr lang="en-AU" sz="2400" dirty="0" err="1"/>
                        <a:t>ie</a:t>
                      </a:r>
                      <a:r>
                        <a:rPr lang="en-AU" sz="2400" dirty="0"/>
                        <a:t> Monday)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[NP </a:t>
                      </a:r>
                      <a:r>
                        <a:rPr lang="en-AU" sz="2400" dirty="0" err="1"/>
                        <a:t>neno</a:t>
                      </a:r>
                      <a:r>
                        <a:rPr lang="en-GB" sz="2400" b="1" dirty="0"/>
                        <a:t>ɡ</a:t>
                      </a:r>
                      <a:r>
                        <a:rPr lang="en-AU" sz="2400" dirty="0"/>
                        <a:t>] [NP </a:t>
                      </a:r>
                      <a:r>
                        <a:rPr lang="en-AU" sz="2400" dirty="0" err="1"/>
                        <a:t>meseʔ</a:t>
                      </a:r>
                      <a:r>
                        <a:rPr lang="en-AU" sz="2400" dirty="0"/>
                        <a:t>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‘one day’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6213391"/>
                  </a:ext>
                </a:extLst>
              </a:tr>
            </a:tbl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65C6F33-E280-4E0C-9FD9-A2C81C5D85F1}"/>
              </a:ext>
            </a:extLst>
          </p:cNvPr>
          <p:cNvSpPr txBox="1">
            <a:spLocks/>
          </p:cNvSpPr>
          <p:nvPr/>
        </p:nvSpPr>
        <p:spPr>
          <a:xfrm>
            <a:off x="850709" y="1834358"/>
            <a:ext cx="9720073" cy="1383785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AU" sz="2400" dirty="0"/>
              <a:t>Differentiates attributive phrases and equative clauses</a:t>
            </a:r>
          </a:p>
          <a:p>
            <a:pPr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0" indent="0">
              <a:buFont typeface="Tw Cen MT" panose="020B0602020104020603" pitchFamily="34" charset="0"/>
              <a:buNone/>
            </a:pPr>
            <a:endParaRPr lang="en-AU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0FF477-68FE-485C-BA30-18EB34E38DA7}"/>
              </a:ext>
            </a:extLst>
          </p:cNvPr>
          <p:cNvSpPr txBox="1">
            <a:spLocks/>
          </p:cNvSpPr>
          <p:nvPr/>
        </p:nvSpPr>
        <p:spPr>
          <a:xfrm>
            <a:off x="850709" y="4482723"/>
            <a:ext cx="9720073" cy="1019215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AU" sz="2400" dirty="0"/>
              <a:t>Differentiates ordinal and cardinal numbers</a:t>
            </a:r>
          </a:p>
          <a:p>
            <a:pPr marL="0" indent="0">
              <a:buFont typeface="Tw Cen MT" panose="020B0602020104020603" pitchFamily="34" charset="0"/>
              <a:buNone/>
            </a:pPr>
            <a:endParaRPr lang="en-A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CFFD8A-BCA5-4061-8BAA-0B2DB4C4EB7B}"/>
              </a:ext>
            </a:extLst>
          </p:cNvPr>
          <p:cNvSpPr txBox="1"/>
          <p:nvPr/>
        </p:nvSpPr>
        <p:spPr>
          <a:xfrm>
            <a:off x="353984" y="2414932"/>
            <a:ext cx="43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6)</a:t>
            </a:r>
          </a:p>
        </p:txBody>
      </p:sp>
    </p:spTree>
    <p:extLst>
      <p:ext uri="{BB962C8B-B14F-4D97-AF65-F5344CB8AC3E}">
        <p14:creationId xmlns:p14="http://schemas.microsoft.com/office/powerpoint/2010/main" val="366367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275AE-7A77-40AC-90EC-A69983C44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Functions of Np-final consonant insertion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E8AEBBF-2584-468E-9DE9-F5008E9A7C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486373"/>
              </p:ext>
            </p:extLst>
          </p:nvPr>
        </p:nvGraphicFramePr>
        <p:xfrm>
          <a:off x="1024128" y="2915478"/>
          <a:ext cx="9215040" cy="25179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03760">
                  <a:extLst>
                    <a:ext uri="{9D8B030D-6E8A-4147-A177-3AD203B41FA5}">
                      <a16:colId xmlns:a16="http://schemas.microsoft.com/office/drawing/2014/main" val="2634239008"/>
                    </a:ext>
                  </a:extLst>
                </a:gridCol>
                <a:gridCol w="2303760">
                  <a:extLst>
                    <a:ext uri="{9D8B030D-6E8A-4147-A177-3AD203B41FA5}">
                      <a16:colId xmlns:a16="http://schemas.microsoft.com/office/drawing/2014/main" val="1035394754"/>
                    </a:ext>
                  </a:extLst>
                </a:gridCol>
                <a:gridCol w="2303760">
                  <a:extLst>
                    <a:ext uri="{9D8B030D-6E8A-4147-A177-3AD203B41FA5}">
                      <a16:colId xmlns:a16="http://schemas.microsoft.com/office/drawing/2014/main" val="3859971095"/>
                    </a:ext>
                  </a:extLst>
                </a:gridCol>
                <a:gridCol w="2303760">
                  <a:extLst>
                    <a:ext uri="{9D8B030D-6E8A-4147-A177-3AD203B41FA5}">
                      <a16:colId xmlns:a16="http://schemas.microsoft.com/office/drawing/2014/main" val="161214724"/>
                    </a:ext>
                  </a:extLst>
                </a:gridCol>
              </a:tblGrid>
              <a:tr h="833296">
                <a:tc>
                  <a:txBody>
                    <a:bodyPr/>
                    <a:lstStyle/>
                    <a:p>
                      <a:r>
                        <a:rPr lang="en-AU" sz="2400" dirty="0"/>
                        <a:t>au </a:t>
                      </a:r>
                      <a:r>
                        <a:rPr lang="en-GB" sz="2400" dirty="0"/>
                        <a:t>ʔ-</a:t>
                      </a:r>
                      <a:r>
                        <a:rPr lang="en-AU" sz="2400" dirty="0" err="1"/>
                        <a:t>lomi</a:t>
                      </a:r>
                      <a:endParaRPr lang="en-AU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‘I like’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/>
                        <a:t>au </a:t>
                      </a:r>
                      <a:r>
                        <a:rPr lang="en-GB" sz="2400" dirty="0"/>
                        <a:t>ʔ-</a:t>
                      </a:r>
                      <a:r>
                        <a:rPr lang="en-AU" sz="2400" dirty="0" err="1"/>
                        <a:t>lomi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ʤ</a:t>
                      </a:r>
                      <a:endParaRPr lang="en-AU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‘I like it’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574178"/>
                  </a:ext>
                </a:extLst>
              </a:tr>
              <a:tr h="842308">
                <a:tc>
                  <a:txBody>
                    <a:bodyPr/>
                    <a:lstStyle/>
                    <a:p>
                      <a:r>
                        <a:rPr lang="en-AU" sz="2400" dirty="0"/>
                        <a:t>in </a:t>
                      </a:r>
                      <a:r>
                        <a:rPr lang="en-AU" sz="2400" dirty="0" err="1"/>
                        <a:t>na-hine</a:t>
                      </a:r>
                      <a:endParaRPr lang="en-AU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‘s/he knows’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/>
                        <a:t>in </a:t>
                      </a:r>
                      <a:r>
                        <a:rPr lang="en-AU" sz="2400" dirty="0" err="1"/>
                        <a:t>na-hine</a:t>
                      </a:r>
                      <a:r>
                        <a:rPr lang="en-AU" sz="2400" b="1" dirty="0" err="1"/>
                        <a:t>l</a:t>
                      </a:r>
                      <a:endParaRPr lang="en-AU" sz="2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/>
                        <a:t>‘s/he knows it’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1197581"/>
                  </a:ext>
                </a:extLst>
              </a:tr>
              <a:tr h="842308">
                <a:tc>
                  <a:txBody>
                    <a:bodyPr/>
                    <a:lstStyle/>
                    <a:p>
                      <a:r>
                        <a:rPr lang="en-AU" sz="2400" dirty="0"/>
                        <a:t>in n-</a:t>
                      </a:r>
                      <a:r>
                        <a:rPr lang="en-AU" sz="2400" dirty="0" err="1"/>
                        <a:t>inu</a:t>
                      </a:r>
                      <a:endParaRPr lang="en-AU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‘s/he drinks’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/>
                        <a:t>in n-</a:t>
                      </a:r>
                      <a:r>
                        <a:rPr lang="en-AU" sz="2400" dirty="0" err="1"/>
                        <a:t>inu</a:t>
                      </a:r>
                      <a:r>
                        <a:rPr lang="en-GB" sz="2400" b="1" dirty="0"/>
                        <a:t>ɡ</a:t>
                      </a:r>
                      <a:endParaRPr lang="en-AU" sz="2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/>
                        <a:t>‘s/he drinks it’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043825"/>
                  </a:ext>
                </a:extLst>
              </a:tr>
            </a:tbl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270D54-1DE2-4D01-A416-17B7FCCE2BD4}"/>
              </a:ext>
            </a:extLst>
          </p:cNvPr>
          <p:cNvSpPr txBox="1">
            <a:spLocks/>
          </p:cNvSpPr>
          <p:nvPr/>
        </p:nvSpPr>
        <p:spPr>
          <a:xfrm>
            <a:off x="1024128" y="2084832"/>
            <a:ext cx="9720073" cy="509607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AU" sz="2400" dirty="0"/>
              <a:t>Indicates there is a 3SG object argument</a:t>
            </a:r>
          </a:p>
          <a:p>
            <a:pPr marL="0" indent="0">
              <a:buFont typeface="Tw Cen MT" panose="020B0602020104020603" pitchFamily="34" charset="0"/>
              <a:buNone/>
            </a:pPr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F7B5BD-F3C1-4F99-AA45-6629D7F8B241}"/>
              </a:ext>
            </a:extLst>
          </p:cNvPr>
          <p:cNvSpPr txBox="1"/>
          <p:nvPr/>
        </p:nvSpPr>
        <p:spPr>
          <a:xfrm>
            <a:off x="452613" y="2915478"/>
            <a:ext cx="43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7)</a:t>
            </a:r>
          </a:p>
        </p:txBody>
      </p:sp>
    </p:spTree>
    <p:extLst>
      <p:ext uri="{BB962C8B-B14F-4D97-AF65-F5344CB8AC3E}">
        <p14:creationId xmlns:p14="http://schemas.microsoft.com/office/powerpoint/2010/main" val="3602721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F2D80-EDC2-422F-9FF4-DD718256F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Synchronic productivity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C127B6A-7210-4306-8B04-FD65681FCC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0521801"/>
              </p:ext>
            </p:extLst>
          </p:nvPr>
        </p:nvGraphicFramePr>
        <p:xfrm>
          <a:off x="1024128" y="2666010"/>
          <a:ext cx="9720261" cy="2651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5940">
                  <a:extLst>
                    <a:ext uri="{9D8B030D-6E8A-4147-A177-3AD203B41FA5}">
                      <a16:colId xmlns:a16="http://schemas.microsoft.com/office/drawing/2014/main" val="3921334271"/>
                    </a:ext>
                  </a:extLst>
                </a:gridCol>
                <a:gridCol w="3674234">
                  <a:extLst>
                    <a:ext uri="{9D8B030D-6E8A-4147-A177-3AD203B41FA5}">
                      <a16:colId xmlns:a16="http://schemas.microsoft.com/office/drawing/2014/main" val="717149639"/>
                    </a:ext>
                  </a:extLst>
                </a:gridCol>
                <a:gridCol w="3240087">
                  <a:extLst>
                    <a:ext uri="{9D8B030D-6E8A-4147-A177-3AD203B41FA5}">
                      <a16:colId xmlns:a16="http://schemas.microsoft.com/office/drawing/2014/main" val="36012059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sz="2400" dirty="0" err="1">
                          <a:latin typeface="+mn-lt"/>
                        </a:rPr>
                        <a:t>kofi</a:t>
                      </a:r>
                      <a:r>
                        <a:rPr lang="en-AU" sz="2400" b="1" dirty="0" err="1">
                          <a:latin typeface="+mn-lt"/>
                          <a:cs typeface="Calibri" panose="020F0502020204030204" pitchFamily="34" charset="0"/>
                        </a:rPr>
                        <a:t>ʤ</a:t>
                      </a:r>
                      <a:endParaRPr lang="en-AU" sz="2400" b="1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‘coffee’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From </a:t>
                      </a:r>
                      <a:r>
                        <a:rPr lang="en-AU" sz="2400" dirty="0"/>
                        <a:t>Dutch </a:t>
                      </a:r>
                      <a:r>
                        <a:rPr lang="en-AU" sz="2400" i="1" dirty="0" err="1"/>
                        <a:t>koffie</a:t>
                      </a:r>
                      <a:endParaRPr lang="en-AU" sz="2400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9844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err="1"/>
                        <a:t>tee</a:t>
                      </a:r>
                      <a:r>
                        <a:rPr lang="en-GB" sz="2400" b="1" dirty="0" err="1"/>
                        <a:t>l</a:t>
                      </a:r>
                      <a:endParaRPr lang="en-AU" sz="24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‘tea’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From Malay </a:t>
                      </a:r>
                      <a:r>
                        <a:rPr lang="en-AU" sz="2400" i="1" dirty="0" err="1"/>
                        <a:t>teh</a:t>
                      </a:r>
                      <a:endParaRPr lang="en-AU" sz="2400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8148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err="1"/>
                        <a:t>foto</a:t>
                      </a:r>
                      <a:r>
                        <a:rPr lang="en-GB" sz="2400" b="1" dirty="0" err="1"/>
                        <a:t>ɡ</a:t>
                      </a:r>
                      <a:endParaRPr lang="en-AU" sz="24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‘photo’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Ultimately from English </a:t>
                      </a:r>
                      <a:r>
                        <a:rPr lang="en-AU" sz="2400" i="1" dirty="0"/>
                        <a:t>photo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866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b="0" dirty="0" err="1"/>
                        <a:t>oto</a:t>
                      </a:r>
                      <a:r>
                        <a:rPr lang="en-GB" sz="2400" b="1" dirty="0"/>
                        <a:t>ɡ</a:t>
                      </a:r>
                      <a:endParaRPr lang="en-AU" sz="24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‘car’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i="0" dirty="0"/>
                        <a:t>From Dutch </a:t>
                      </a:r>
                      <a:r>
                        <a:rPr lang="en-AU" sz="2400" i="1" dirty="0"/>
                        <a:t>auto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292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err="1"/>
                        <a:t>kulu</a:t>
                      </a:r>
                      <a:r>
                        <a:rPr lang="en-GB" sz="2400" b="1" dirty="0" err="1"/>
                        <a:t>ɡ</a:t>
                      </a:r>
                      <a:endParaRPr lang="en-AU" sz="24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‘teacher’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From Malay </a:t>
                      </a:r>
                      <a:r>
                        <a:rPr lang="en-AU" sz="2400" i="1" dirty="0"/>
                        <a:t>guru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16127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8D16B38-AAA9-4A87-9A7E-9013FC175E56}"/>
              </a:ext>
            </a:extLst>
          </p:cNvPr>
          <p:cNvSpPr txBox="1"/>
          <p:nvPr/>
        </p:nvSpPr>
        <p:spPr>
          <a:xfrm flipH="1">
            <a:off x="1056903" y="2030681"/>
            <a:ext cx="8599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E8E6A04-9570-4A60-98A2-B5A230488293}"/>
              </a:ext>
            </a:extLst>
          </p:cNvPr>
          <p:cNvSpPr txBox="1">
            <a:spLocks/>
          </p:cNvSpPr>
          <p:nvPr/>
        </p:nvSpPr>
        <p:spPr>
          <a:xfrm>
            <a:off x="1024128" y="2030681"/>
            <a:ext cx="9720073" cy="509607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AU" sz="2000" dirty="0"/>
              <a:t>Consonants inserted after loan words in phrase-final position</a:t>
            </a:r>
          </a:p>
          <a:p>
            <a:pPr marL="0" indent="0">
              <a:buFont typeface="Tw Cen MT" panose="020B0602020104020603" pitchFamily="34" charset="0"/>
              <a:buNone/>
            </a:pPr>
            <a:endParaRPr lang="en-A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5B1C41-F315-406C-B5C5-2F8E6B0927B8}"/>
              </a:ext>
            </a:extLst>
          </p:cNvPr>
          <p:cNvSpPr txBox="1"/>
          <p:nvPr/>
        </p:nvSpPr>
        <p:spPr>
          <a:xfrm>
            <a:off x="398022" y="2666010"/>
            <a:ext cx="43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8)</a:t>
            </a:r>
          </a:p>
        </p:txBody>
      </p:sp>
    </p:spTree>
    <p:extLst>
      <p:ext uri="{BB962C8B-B14F-4D97-AF65-F5344CB8AC3E}">
        <p14:creationId xmlns:p14="http://schemas.microsoft.com/office/powerpoint/2010/main" val="3354759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C870E-EF05-4D69-AE63-4EF287B71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About /</a:t>
            </a:r>
            <a:r>
              <a:rPr lang="en-AU" cap="none" dirty="0">
                <a:latin typeface="Arial Narrow" panose="020B0606020202030204" pitchFamily="34" charset="0"/>
              </a:rPr>
              <a:t>a</a:t>
            </a:r>
            <a:r>
              <a:rPr lang="en-AU" dirty="0"/>
              <a:t>/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69C20-C251-4D32-B1B9-F501B5982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963" y="1891624"/>
            <a:ext cx="9720073" cy="101921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AU" sz="2400" dirty="0"/>
              <a:t>There are very few /a/  final nouns in Amfo'an which would trigger consonant insertion: of the 426 nouns in my dictionary, 2 are /a/ final</a:t>
            </a:r>
          </a:p>
          <a:p>
            <a:pPr marL="0" indent="0">
              <a:buNone/>
            </a:pPr>
            <a:endParaRPr lang="en-AU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35C63D2-6274-4DDD-AE49-0C30808884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651929"/>
              </p:ext>
            </p:extLst>
          </p:nvPr>
        </p:nvGraphicFramePr>
        <p:xfrm>
          <a:off x="1820164" y="2705669"/>
          <a:ext cx="8128000" cy="9321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27142797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3478390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sz="2400" dirty="0" err="1"/>
                        <a:t>paha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‘land’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526982"/>
                  </a:ext>
                </a:extLst>
              </a:tr>
              <a:tr h="474916">
                <a:tc>
                  <a:txBody>
                    <a:bodyPr/>
                    <a:lstStyle/>
                    <a:p>
                      <a:r>
                        <a:rPr lang="en-AU" sz="2400" dirty="0" err="1"/>
                        <a:t>tafa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‘society’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939395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EBB0574-2ABE-4265-B533-EF56597DED21}"/>
              </a:ext>
            </a:extLst>
          </p:cNvPr>
          <p:cNvSpPr txBox="1">
            <a:spLocks/>
          </p:cNvSpPr>
          <p:nvPr/>
        </p:nvSpPr>
        <p:spPr>
          <a:xfrm>
            <a:off x="880773" y="3794730"/>
            <a:ext cx="10213948" cy="851576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AU" sz="2400" dirty="0"/>
              <a:t> These items are districted in their usage: </a:t>
            </a:r>
            <a:r>
              <a:rPr lang="en-AU" sz="2400" i="1" dirty="0" err="1"/>
              <a:t>paha</a:t>
            </a:r>
            <a:r>
              <a:rPr lang="en-AU" sz="2400" dirty="0"/>
              <a:t> is almost always metathesised and </a:t>
            </a:r>
            <a:r>
              <a:rPr lang="en-AU" sz="2400" i="1" dirty="0" err="1"/>
              <a:t>tafa</a:t>
            </a:r>
            <a:r>
              <a:rPr lang="en-AU" sz="2400" i="1" dirty="0"/>
              <a:t> </a:t>
            </a:r>
            <a:r>
              <a:rPr lang="en-AU" sz="2400" dirty="0"/>
              <a:t>only occurs in ritual speech.  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8514BD5E-2E86-45D6-BBC7-ACD285EF1F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315304"/>
              </p:ext>
            </p:extLst>
          </p:nvPr>
        </p:nvGraphicFramePr>
        <p:xfrm>
          <a:off x="2048192" y="4803251"/>
          <a:ext cx="6480174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40087">
                  <a:extLst>
                    <a:ext uri="{9D8B030D-6E8A-4147-A177-3AD203B41FA5}">
                      <a16:colId xmlns:a16="http://schemas.microsoft.com/office/drawing/2014/main" val="724976323"/>
                    </a:ext>
                  </a:extLst>
                </a:gridCol>
                <a:gridCol w="3240087">
                  <a:extLst>
                    <a:ext uri="{9D8B030D-6E8A-4147-A177-3AD203B41FA5}">
                      <a16:colId xmlns:a16="http://schemas.microsoft.com/office/drawing/2014/main" val="3446000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sz="2400" dirty="0" err="1"/>
                        <a:t>paah</a:t>
                      </a:r>
                      <a:r>
                        <a:rPr lang="en-AU" sz="2400" dirty="0"/>
                        <a:t> </a:t>
                      </a:r>
                      <a:r>
                        <a:rPr lang="en-AU" sz="2400" dirty="0" err="1"/>
                        <a:t>pinan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lit. ‘land below’, ‘world’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3448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dirty="0" err="1"/>
                        <a:t>paha</a:t>
                      </a:r>
                      <a:r>
                        <a:rPr lang="en-AU" sz="2400" dirty="0"/>
                        <a:t> </a:t>
                      </a:r>
                      <a:r>
                        <a:rPr lang="en-AU" sz="2400" dirty="0" err="1"/>
                        <a:t>pinan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‘Satan’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312069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7975823-AD08-462F-AFE7-9FBA2CC50153}"/>
              </a:ext>
            </a:extLst>
          </p:cNvPr>
          <p:cNvSpPr txBox="1"/>
          <p:nvPr/>
        </p:nvSpPr>
        <p:spPr>
          <a:xfrm>
            <a:off x="880772" y="2626985"/>
            <a:ext cx="43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9)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EC1D82-204E-4EBD-B4EA-E6D53694389C}"/>
              </a:ext>
            </a:extLst>
          </p:cNvPr>
          <p:cNvSpPr txBox="1"/>
          <p:nvPr/>
        </p:nvSpPr>
        <p:spPr>
          <a:xfrm>
            <a:off x="880772" y="5195441"/>
            <a:ext cx="587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10)</a:t>
            </a:r>
          </a:p>
        </p:txBody>
      </p:sp>
    </p:spTree>
    <p:extLst>
      <p:ext uri="{BB962C8B-B14F-4D97-AF65-F5344CB8AC3E}">
        <p14:creationId xmlns:p14="http://schemas.microsoft.com/office/powerpoint/2010/main" val="3955491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D8C01-67B2-4A50-A7BC-C693CFBDA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About /</a:t>
            </a:r>
            <a:r>
              <a:rPr lang="en-AU" cap="none" dirty="0">
                <a:latin typeface="Arial Narrow" panose="020B0606020202030204" pitchFamily="34" charset="0"/>
              </a:rPr>
              <a:t>a</a:t>
            </a:r>
            <a:r>
              <a:rPr lang="en-AU" dirty="0"/>
              <a:t>/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912F2A8-8379-435E-A9AA-18B393EE4B19}"/>
              </a:ext>
            </a:extLst>
          </p:cNvPr>
          <p:cNvSpPr txBox="1">
            <a:spLocks/>
          </p:cNvSpPr>
          <p:nvPr/>
        </p:nvSpPr>
        <p:spPr>
          <a:xfrm>
            <a:off x="1290879" y="2050627"/>
            <a:ext cx="9720073" cy="851576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AU" sz="2400" dirty="0"/>
              <a:t>If the host of a vowel-initial enclitic is Ca final, no insertion occurs</a:t>
            </a:r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918AD4AD-99D0-4B55-888D-03D040D657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0860693"/>
              </p:ext>
            </p:extLst>
          </p:nvPr>
        </p:nvGraphicFramePr>
        <p:xfrm>
          <a:off x="1181047" y="2723013"/>
          <a:ext cx="9610239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06221">
                  <a:extLst>
                    <a:ext uri="{9D8B030D-6E8A-4147-A177-3AD203B41FA5}">
                      <a16:colId xmlns:a16="http://schemas.microsoft.com/office/drawing/2014/main" val="2527618364"/>
                    </a:ext>
                  </a:extLst>
                </a:gridCol>
                <a:gridCol w="1487606">
                  <a:extLst>
                    <a:ext uri="{9D8B030D-6E8A-4147-A177-3AD203B41FA5}">
                      <a16:colId xmlns:a16="http://schemas.microsoft.com/office/drawing/2014/main" val="724976323"/>
                    </a:ext>
                  </a:extLst>
                </a:gridCol>
                <a:gridCol w="1160059">
                  <a:extLst>
                    <a:ext uri="{9D8B030D-6E8A-4147-A177-3AD203B41FA5}">
                      <a16:colId xmlns:a16="http://schemas.microsoft.com/office/drawing/2014/main" val="3446000826"/>
                    </a:ext>
                  </a:extLst>
                </a:gridCol>
                <a:gridCol w="2403579">
                  <a:extLst>
                    <a:ext uri="{9D8B030D-6E8A-4147-A177-3AD203B41FA5}">
                      <a16:colId xmlns:a16="http://schemas.microsoft.com/office/drawing/2014/main" val="1210543587"/>
                    </a:ext>
                  </a:extLst>
                </a:gridCol>
                <a:gridCol w="2552774">
                  <a:extLst>
                    <a:ext uri="{9D8B030D-6E8A-4147-A177-3AD203B41FA5}">
                      <a16:colId xmlns:a16="http://schemas.microsoft.com/office/drawing/2014/main" val="30984287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AU" sz="2400" dirty="0" err="1"/>
                        <a:t>paha</a:t>
                      </a:r>
                      <a:endParaRPr lang="en-AU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+ =</a:t>
                      </a:r>
                      <a:r>
                        <a:rPr lang="en-AU" sz="2400" dirty="0" err="1"/>
                        <a:t>es</a:t>
                      </a:r>
                      <a:endParaRPr lang="en-AU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→ </a:t>
                      </a:r>
                      <a:endParaRPr lang="en-AU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/>
                        <a:t>paahes</a:t>
                      </a:r>
                      <a:endParaRPr lang="en-AU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‘one land’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3448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dirty="0" err="1"/>
                        <a:t>na-tefa</a:t>
                      </a:r>
                      <a:endParaRPr lang="en-AU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+ =</a:t>
                      </a:r>
                      <a:r>
                        <a:rPr lang="en-AU" sz="2400" dirty="0" err="1"/>
                        <a:t>en</a:t>
                      </a:r>
                      <a:endParaRPr lang="en-AU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→</a:t>
                      </a:r>
                      <a:endParaRPr lang="en-AU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 err="1"/>
                        <a:t>nateefen</a:t>
                      </a:r>
                      <a:endParaRPr lang="en-AU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‘already met’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3120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dirty="0" err="1"/>
                        <a:t>na-mnaha</a:t>
                      </a:r>
                      <a:endParaRPr lang="en-AU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+ =</a:t>
                      </a:r>
                      <a:r>
                        <a:rPr lang="en-AU" sz="2400" dirty="0" err="1"/>
                        <a:t>en</a:t>
                      </a:r>
                      <a:endParaRPr lang="en-AU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→</a:t>
                      </a:r>
                      <a:endParaRPr lang="en-AU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 err="1"/>
                        <a:t>namnaahen</a:t>
                      </a:r>
                      <a:endParaRPr lang="en-AU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‘already hungry ’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126810"/>
                  </a:ext>
                </a:extLst>
              </a:tr>
            </a:tbl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2021473-01FB-448A-BF9B-CDE5E6AA4838}"/>
              </a:ext>
            </a:extLst>
          </p:cNvPr>
          <p:cNvSpPr txBox="1">
            <a:spLocks/>
          </p:cNvSpPr>
          <p:nvPr/>
        </p:nvSpPr>
        <p:spPr>
          <a:xfrm>
            <a:off x="1290879" y="4428770"/>
            <a:ext cx="9720073" cy="851576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AU" sz="2400" dirty="0"/>
              <a:t>If the host of a vowel-initial enclitic is </a:t>
            </a:r>
            <a:r>
              <a:rPr lang="en-AU" sz="2400" dirty="0" err="1"/>
              <a:t>Va</a:t>
            </a:r>
            <a:r>
              <a:rPr lang="en-AU" sz="2400" dirty="0"/>
              <a:t> final, </a:t>
            </a:r>
            <a:r>
              <a:rPr lang="en-GB" sz="2400" i="1" dirty="0" err="1"/>
              <a:t>ɡw</a:t>
            </a:r>
            <a:r>
              <a:rPr lang="en-GB" sz="2400" dirty="0"/>
              <a:t> </a:t>
            </a:r>
            <a:r>
              <a:rPr lang="en-AU" sz="2400" dirty="0"/>
              <a:t>insertion occurs</a:t>
            </a:r>
          </a:p>
        </p:txBody>
      </p:sp>
      <p:graphicFrame>
        <p:nvGraphicFramePr>
          <p:cNvPr id="13" name="Content Placeholder 3">
            <a:extLst>
              <a:ext uri="{FF2B5EF4-FFF2-40B4-BE49-F238E27FC236}">
                <a16:creationId xmlns:a16="http://schemas.microsoft.com/office/drawing/2014/main" id="{838E64FD-FFDC-41D4-87C4-9F7C820445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167311"/>
              </p:ext>
            </p:extLst>
          </p:nvPr>
        </p:nvGraphicFramePr>
        <p:xfrm>
          <a:off x="1181047" y="5280346"/>
          <a:ext cx="9610239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06221">
                  <a:extLst>
                    <a:ext uri="{9D8B030D-6E8A-4147-A177-3AD203B41FA5}">
                      <a16:colId xmlns:a16="http://schemas.microsoft.com/office/drawing/2014/main" val="2527618364"/>
                    </a:ext>
                  </a:extLst>
                </a:gridCol>
                <a:gridCol w="1487606">
                  <a:extLst>
                    <a:ext uri="{9D8B030D-6E8A-4147-A177-3AD203B41FA5}">
                      <a16:colId xmlns:a16="http://schemas.microsoft.com/office/drawing/2014/main" val="724976323"/>
                    </a:ext>
                  </a:extLst>
                </a:gridCol>
                <a:gridCol w="1160059">
                  <a:extLst>
                    <a:ext uri="{9D8B030D-6E8A-4147-A177-3AD203B41FA5}">
                      <a16:colId xmlns:a16="http://schemas.microsoft.com/office/drawing/2014/main" val="3446000826"/>
                    </a:ext>
                  </a:extLst>
                </a:gridCol>
                <a:gridCol w="2403579">
                  <a:extLst>
                    <a:ext uri="{9D8B030D-6E8A-4147-A177-3AD203B41FA5}">
                      <a16:colId xmlns:a16="http://schemas.microsoft.com/office/drawing/2014/main" val="1210543587"/>
                    </a:ext>
                  </a:extLst>
                </a:gridCol>
                <a:gridCol w="2552774">
                  <a:extLst>
                    <a:ext uri="{9D8B030D-6E8A-4147-A177-3AD203B41FA5}">
                      <a16:colId xmlns:a16="http://schemas.microsoft.com/office/drawing/2014/main" val="30984287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b="0" dirty="0" err="1">
                          <a:solidFill>
                            <a:schemeClr val="tx1"/>
                          </a:solidFill>
                        </a:rPr>
                        <a:t>na</a:t>
                      </a:r>
                      <a:r>
                        <a:rPr lang="en-AU" sz="2400" b="0" dirty="0">
                          <a:solidFill>
                            <a:schemeClr val="tx1"/>
                          </a:solidFill>
                        </a:rPr>
                        <a:t>-b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</a:rPr>
                        <a:t>ɡ</a:t>
                      </a:r>
                      <a:r>
                        <a:rPr lang="en-AU" sz="2400" b="0" dirty="0" err="1">
                          <a:solidFill>
                            <a:schemeClr val="tx1"/>
                          </a:solidFill>
                        </a:rPr>
                        <a:t>ua</a:t>
                      </a:r>
                      <a:endParaRPr lang="en-AU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+ =</a:t>
                      </a:r>
                      <a:r>
                        <a:rPr lang="en-AU" sz="2400" dirty="0" err="1"/>
                        <a:t>en</a:t>
                      </a:r>
                      <a:endParaRPr lang="en-AU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→ </a:t>
                      </a:r>
                      <a:endParaRPr lang="en-AU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/>
                        <a:t>na-bɡua</a:t>
                      </a:r>
                      <a:r>
                        <a:rPr lang="en-GB" sz="2400" b="1" dirty="0" err="1"/>
                        <a:t>ɡw</a:t>
                      </a:r>
                      <a:r>
                        <a:rPr lang="en-GB" sz="2400" dirty="0" err="1"/>
                        <a:t>en</a:t>
                      </a:r>
                      <a:endParaRPr lang="en-AU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‘already </a:t>
                      </a:r>
                      <a:r>
                        <a:rPr lang="en-AU" sz="2400" dirty="0" err="1"/>
                        <a:t>ɡathered</a:t>
                      </a:r>
                      <a:r>
                        <a:rPr lang="en-AU" sz="2400" dirty="0"/>
                        <a:t>’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34488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b="0" dirty="0" err="1">
                          <a:solidFill>
                            <a:schemeClr val="tx1"/>
                          </a:solidFill>
                        </a:rPr>
                        <a:t>na-tɡoa</a:t>
                      </a:r>
                      <a:endParaRPr lang="en-AU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+=</a:t>
                      </a:r>
                      <a:r>
                        <a:rPr lang="en-AU" sz="2400" dirty="0" err="1"/>
                        <a:t>en</a:t>
                      </a:r>
                      <a:endParaRPr lang="en-AU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→</a:t>
                      </a:r>
                      <a:endParaRPr lang="en-AU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 err="1"/>
                        <a:t>na</a:t>
                      </a:r>
                      <a:r>
                        <a:rPr lang="en-AU" sz="2400" dirty="0"/>
                        <a:t>-t</a:t>
                      </a:r>
                      <a:r>
                        <a:rPr lang="en-GB" sz="2400" dirty="0" err="1"/>
                        <a:t>ɡoa</a:t>
                      </a:r>
                      <a:r>
                        <a:rPr lang="en-GB" sz="2400" b="1" dirty="0" err="1"/>
                        <a:t>ɡw</a:t>
                      </a:r>
                      <a:r>
                        <a:rPr lang="en-GB" sz="2400" dirty="0" err="1"/>
                        <a:t>en</a:t>
                      </a:r>
                      <a:endParaRPr lang="en-AU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‘already filled’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60473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DE16F5E5-6989-4BD2-9B25-FFD512EE4810}"/>
              </a:ext>
            </a:extLst>
          </p:cNvPr>
          <p:cNvSpPr txBox="1"/>
          <p:nvPr/>
        </p:nvSpPr>
        <p:spPr>
          <a:xfrm>
            <a:off x="400380" y="2671370"/>
            <a:ext cx="587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11)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12F2FB-0EF4-403E-A9B5-26B92FA347B3}"/>
              </a:ext>
            </a:extLst>
          </p:cNvPr>
          <p:cNvSpPr txBox="1"/>
          <p:nvPr/>
        </p:nvSpPr>
        <p:spPr>
          <a:xfrm>
            <a:off x="400380" y="5280346"/>
            <a:ext cx="587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12)</a:t>
            </a:r>
          </a:p>
        </p:txBody>
      </p:sp>
    </p:spTree>
    <p:extLst>
      <p:ext uri="{BB962C8B-B14F-4D97-AF65-F5344CB8AC3E}">
        <p14:creationId xmlns:p14="http://schemas.microsoft.com/office/powerpoint/2010/main" val="1095601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73FAC-F938-4301-8586-1840369B4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Non- ‘minimal’ consonant insertion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4A395-7014-40C6-83EE-ADFD50320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931157"/>
            <a:ext cx="9720073" cy="395102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AU" sz="2400" dirty="0"/>
              <a:t>Consonant insertion in Amfo’an is not phonetically natural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400" dirty="0"/>
              <a:t>This raises questions about the source of the process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400" dirty="0"/>
              <a:t>Non-minimal consonant insertion processes tend to be the result of multiple changes which render the phonological basis of the insertion unclear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400" dirty="0"/>
              <a:t>Amfo’an is a case of this </a:t>
            </a:r>
          </a:p>
        </p:txBody>
      </p:sp>
    </p:spTree>
    <p:extLst>
      <p:ext uri="{BB962C8B-B14F-4D97-AF65-F5344CB8AC3E}">
        <p14:creationId xmlns:p14="http://schemas.microsoft.com/office/powerpoint/2010/main" val="2068729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Retention?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B1E9BCE-F065-4BF6-9E85-C8B095EA3AA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62" b="217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39108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9C824-3E81-4520-BF71-6A4C026DF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Consonant insertion in Amfo'an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D647B-1060-4655-95E3-0285349E6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406" y="1726442"/>
            <a:ext cx="9720073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AU" sz="2400" dirty="0"/>
              <a:t>Amfo'an attests processes of synchronic consonant insertion by which the segments /</a:t>
            </a:r>
            <a:r>
              <a:rPr lang="en-AU" sz="2400" dirty="0">
                <a:cs typeface="Calibri" panose="020F0502020204030204" pitchFamily="34" charset="0"/>
              </a:rPr>
              <a:t>ʤ/ /</a:t>
            </a:r>
            <a:r>
              <a:rPr lang="en-GB" sz="2400" dirty="0">
                <a:cs typeface="Calibri" panose="020F0502020204030204" pitchFamily="34" charset="0"/>
              </a:rPr>
              <a:t>ɡ(w)/</a:t>
            </a:r>
            <a:r>
              <a:rPr lang="en-AU" sz="2400" dirty="0">
                <a:cs typeface="Calibri" panose="020F0502020204030204" pitchFamily="34" charset="0"/>
              </a:rPr>
              <a:t> and /l/ are inserted after vowel final words in range of phonological and syntactic environments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400" dirty="0">
                <a:cs typeface="Calibri" panose="020F0502020204030204" pitchFamily="34" charset="0"/>
              </a:rPr>
              <a:t>Regular and predictable based on the preceding vowel: </a:t>
            </a:r>
            <a:r>
              <a:rPr lang="en-AU" sz="2400" dirty="0"/>
              <a:t>/</a:t>
            </a:r>
            <a:r>
              <a:rPr lang="en-AU" sz="2400" dirty="0">
                <a:cs typeface="Calibri" panose="020F0502020204030204" pitchFamily="34" charset="0"/>
              </a:rPr>
              <a:t>ʤ/ is inserted after /</a:t>
            </a:r>
            <a:r>
              <a:rPr lang="en-AU" sz="2400" dirty="0" err="1">
                <a:cs typeface="Calibri" panose="020F0502020204030204" pitchFamily="34" charset="0"/>
              </a:rPr>
              <a:t>i</a:t>
            </a:r>
            <a:r>
              <a:rPr lang="en-AU" sz="2400" dirty="0">
                <a:cs typeface="Calibri" panose="020F0502020204030204" pitchFamily="34" charset="0"/>
              </a:rPr>
              <a:t>/, /l/ after /e/ and /</a:t>
            </a:r>
            <a:r>
              <a:rPr lang="en-GB" sz="2400" dirty="0" err="1">
                <a:cs typeface="Calibri" panose="020F0502020204030204" pitchFamily="34" charset="0"/>
              </a:rPr>
              <a:t>ɡw</a:t>
            </a:r>
            <a:r>
              <a:rPr lang="en-GB" sz="2400" dirty="0">
                <a:cs typeface="Calibri" panose="020F0502020204030204" pitchFamily="34" charset="0"/>
              </a:rPr>
              <a:t>/</a:t>
            </a:r>
            <a:r>
              <a:rPr lang="en-AU" sz="2400" dirty="0">
                <a:cs typeface="Calibri" panose="020F0502020204030204" pitchFamily="34" charset="0"/>
              </a:rPr>
              <a:t>  after /o/ and /u/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400" dirty="0">
                <a:cs typeface="Calibri" panose="020F0502020204030204" pitchFamily="34" charset="0"/>
              </a:rPr>
              <a:t>Consonants are inserted when a vowel final word is followed by a vowel initial enclitic</a:t>
            </a:r>
          </a:p>
          <a:p>
            <a:endParaRPr lang="en-AU" sz="24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A50D86D-6D5C-4500-91B7-D12B78F412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730501"/>
              </p:ext>
            </p:extLst>
          </p:nvPr>
        </p:nvGraphicFramePr>
        <p:xfrm>
          <a:off x="1585521" y="4600933"/>
          <a:ext cx="8589373" cy="1371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3547">
                  <a:extLst>
                    <a:ext uri="{9D8B030D-6E8A-4147-A177-3AD203B41FA5}">
                      <a16:colId xmlns:a16="http://schemas.microsoft.com/office/drawing/2014/main" val="150260176"/>
                    </a:ext>
                  </a:extLst>
                </a:gridCol>
                <a:gridCol w="620136">
                  <a:extLst>
                    <a:ext uri="{9D8B030D-6E8A-4147-A177-3AD203B41FA5}">
                      <a16:colId xmlns:a16="http://schemas.microsoft.com/office/drawing/2014/main" val="2314797383"/>
                    </a:ext>
                  </a:extLst>
                </a:gridCol>
                <a:gridCol w="1240272">
                  <a:extLst>
                    <a:ext uri="{9D8B030D-6E8A-4147-A177-3AD203B41FA5}">
                      <a16:colId xmlns:a16="http://schemas.microsoft.com/office/drawing/2014/main" val="1101206862"/>
                    </a:ext>
                  </a:extLst>
                </a:gridCol>
                <a:gridCol w="1191313">
                  <a:extLst>
                    <a:ext uri="{9D8B030D-6E8A-4147-A177-3AD203B41FA5}">
                      <a16:colId xmlns:a16="http://schemas.microsoft.com/office/drawing/2014/main" val="2669973676"/>
                    </a:ext>
                  </a:extLst>
                </a:gridCol>
                <a:gridCol w="2039920">
                  <a:extLst>
                    <a:ext uri="{9D8B030D-6E8A-4147-A177-3AD203B41FA5}">
                      <a16:colId xmlns:a16="http://schemas.microsoft.com/office/drawing/2014/main" val="144020442"/>
                    </a:ext>
                  </a:extLst>
                </a:gridCol>
                <a:gridCol w="2794185">
                  <a:extLst>
                    <a:ext uri="{9D8B030D-6E8A-4147-A177-3AD203B41FA5}">
                      <a16:colId xmlns:a16="http://schemas.microsoft.com/office/drawing/2014/main" val="41245345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sz="2400" dirty="0"/>
                        <a:t>Ai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+ 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=</a:t>
                      </a:r>
                      <a:r>
                        <a:rPr lang="en-AU" sz="2400" dirty="0" err="1"/>
                        <a:t>es</a:t>
                      </a:r>
                      <a:endParaRPr lang="en-AU" sz="2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→</a:t>
                      </a:r>
                      <a:endParaRPr lang="en-AU" sz="2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 err="1"/>
                        <a:t>ai</a:t>
                      </a:r>
                      <a:r>
                        <a:rPr lang="en-AU" sz="2400" b="1" dirty="0" err="1"/>
                        <a:t>ʤ</a:t>
                      </a:r>
                      <a:r>
                        <a:rPr lang="en-AU" sz="2400" dirty="0" err="1"/>
                        <a:t>es</a:t>
                      </a:r>
                      <a:endParaRPr lang="en-AU" sz="2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‘one fire’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6431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dirty="0" err="1"/>
                        <a:t>kee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=</a:t>
                      </a:r>
                      <a:r>
                        <a:rPr lang="en-AU" sz="2400" dirty="0" err="1"/>
                        <a:t>es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→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err="1"/>
                        <a:t>kee</a:t>
                      </a:r>
                      <a:r>
                        <a:rPr lang="en-GB" sz="2400" b="1" dirty="0" err="1"/>
                        <a:t>l</a:t>
                      </a:r>
                      <a:r>
                        <a:rPr lang="en-GB" sz="2400" dirty="0" err="1"/>
                        <a:t>es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‘one turtle’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744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dirty="0" err="1"/>
                        <a:t>kiu</a:t>
                      </a:r>
                      <a:endParaRPr lang="en-AU" sz="2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+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=</a:t>
                      </a:r>
                      <a:r>
                        <a:rPr lang="en-AU" sz="2400" dirty="0" err="1"/>
                        <a:t>es</a:t>
                      </a:r>
                      <a:endParaRPr lang="en-AU" sz="2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→</a:t>
                      </a:r>
                      <a:endParaRPr lang="en-AU" sz="2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/>
                        <a:t>kiu</a:t>
                      </a:r>
                      <a:r>
                        <a:rPr lang="en-GB" sz="2400" b="1" dirty="0" err="1"/>
                        <a:t>ɡw</a:t>
                      </a:r>
                      <a:r>
                        <a:rPr lang="en-GB" sz="2400" dirty="0" err="1"/>
                        <a:t>es</a:t>
                      </a:r>
                      <a:endParaRPr lang="en-AU" sz="2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‘one </a:t>
                      </a:r>
                      <a:r>
                        <a:rPr lang="en-AU" sz="2400" dirty="0" err="1"/>
                        <a:t>tamrind</a:t>
                      </a:r>
                      <a:r>
                        <a:rPr lang="en-AU" sz="2400" dirty="0"/>
                        <a:t> fruit’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90523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7509588-C162-458F-B072-EA80C2C73F5C}"/>
              </a:ext>
            </a:extLst>
          </p:cNvPr>
          <p:cNvSpPr txBox="1"/>
          <p:nvPr/>
        </p:nvSpPr>
        <p:spPr>
          <a:xfrm>
            <a:off x="938172" y="4600933"/>
            <a:ext cx="43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1)</a:t>
            </a:r>
          </a:p>
        </p:txBody>
      </p:sp>
    </p:spTree>
    <p:extLst>
      <p:ext uri="{BB962C8B-B14F-4D97-AF65-F5344CB8AC3E}">
        <p14:creationId xmlns:p14="http://schemas.microsoft.com/office/powerpoint/2010/main" val="2633934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6259A-E0E4-447C-9F5E-A400EE2D1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Are the consonants retentions?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B1DFF-26AE-4E26-8E6E-4AFBC3474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194287"/>
            <a:ext cx="9720073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AU" sz="2400" dirty="0">
                <a:cs typeface="Calibri Light" panose="020F0302020204030204" pitchFamily="34" charset="0"/>
              </a:rPr>
              <a:t>In Austronesian there are many instances where word final consonants were retained in certain environments, resulting in a synchronic consonant/zero alternation  </a:t>
            </a:r>
            <a:r>
              <a:rPr lang="en-AU" sz="2400" dirty="0" err="1">
                <a:cs typeface="Calibri Light" panose="020F0302020204030204" pitchFamily="34" charset="0"/>
              </a:rPr>
              <a:t>Eg</a:t>
            </a:r>
            <a:r>
              <a:rPr lang="en-AU" sz="2400" dirty="0">
                <a:cs typeface="Calibri Light" panose="020F0302020204030204" pitchFamily="34" charset="0"/>
              </a:rPr>
              <a:t> Samoan</a:t>
            </a:r>
          </a:p>
          <a:p>
            <a:pPr>
              <a:buFont typeface="Arial" panose="020B0604020202020204" pitchFamily="34" charset="0"/>
              <a:buChar char="•"/>
            </a:pPr>
            <a:endParaRPr lang="en-AU" sz="2400" dirty="0">
              <a:cs typeface="Calibri Light" panose="020F03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AU" sz="2400" dirty="0">
              <a:cs typeface="Calibri Light" panose="020F03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AU" sz="2400" dirty="0">
              <a:cs typeface="Calibri Light" panose="020F03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AU" sz="2400" dirty="0">
              <a:cs typeface="Calibri Light" panose="020F03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sz="2400" dirty="0">
                <a:cs typeface="Calibri Light" panose="020F0302020204030204" pitchFamily="34" charset="0"/>
              </a:rPr>
              <a:t>This is not a plausible analysis for Amfo’an: inserted consonants do not correspond to final consonants in Proto-</a:t>
            </a:r>
            <a:r>
              <a:rPr lang="en-AU" sz="2400" dirty="0" err="1">
                <a:cs typeface="Calibri Light" panose="020F0302020204030204" pitchFamily="34" charset="0"/>
              </a:rPr>
              <a:t>Malayo</a:t>
            </a:r>
            <a:r>
              <a:rPr lang="en-AU" sz="2400" dirty="0">
                <a:cs typeface="Calibri Light" panose="020F0302020204030204" pitchFamily="34" charset="0"/>
              </a:rPr>
              <a:t>-</a:t>
            </a:r>
            <a:r>
              <a:rPr lang="en-AU" sz="2400" dirty="0" err="1">
                <a:cs typeface="Calibri Light" panose="020F0302020204030204" pitchFamily="34" charset="0"/>
              </a:rPr>
              <a:t>Polyesian</a:t>
            </a:r>
            <a:endParaRPr lang="en-AU" sz="2400" dirty="0"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AU" sz="2400" dirty="0">
              <a:cs typeface="Calibri Light" panose="020F030202020403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89F87C9-3962-45E6-9F58-E57CF32AF1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210822"/>
              </p:ext>
            </p:extLst>
          </p:nvPr>
        </p:nvGraphicFramePr>
        <p:xfrm>
          <a:off x="1820164" y="3383280"/>
          <a:ext cx="81280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7451781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80466776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15108875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423337373"/>
                    </a:ext>
                  </a:extLst>
                </a:gridCol>
              </a:tblGrid>
              <a:tr h="346956">
                <a:tc>
                  <a:txBody>
                    <a:bodyPr/>
                    <a:lstStyle/>
                    <a:p>
                      <a:r>
                        <a:rPr lang="en-AU" sz="2400" dirty="0"/>
                        <a:t>Intransitive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Transitive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 err="1"/>
                        <a:t>POc</a:t>
                      </a:r>
                      <a:endParaRPr lang="en-AU" sz="2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Gloss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431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dirty="0" err="1"/>
                        <a:t>inu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 err="1"/>
                        <a:t>inu-</a:t>
                      </a:r>
                      <a:r>
                        <a:rPr lang="en-AU" sz="2400" b="1" dirty="0" err="1"/>
                        <a:t>m</a:t>
                      </a:r>
                      <a:r>
                        <a:rPr lang="en-AU" sz="2400" dirty="0" err="1"/>
                        <a:t>ia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*</a:t>
                      </a:r>
                      <a:r>
                        <a:rPr lang="en-AU" sz="2400" dirty="0" err="1"/>
                        <a:t>inu</a:t>
                      </a:r>
                      <a:r>
                        <a:rPr lang="en-AU" sz="2400" b="1" dirty="0" err="1"/>
                        <a:t>m</a:t>
                      </a:r>
                      <a:endParaRPr lang="en-A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‘drink’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5271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dirty="0"/>
                        <a:t>ta</a:t>
                      </a:r>
                      <a:r>
                        <a:rPr lang="en-GB" sz="2400" dirty="0" err="1"/>
                        <a:t>ŋi</a:t>
                      </a:r>
                      <a:endParaRPr lang="en-AU" sz="2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ta</a:t>
                      </a:r>
                      <a:r>
                        <a:rPr lang="en-GB" sz="2400" dirty="0"/>
                        <a:t>ŋ</a:t>
                      </a:r>
                      <a:r>
                        <a:rPr lang="en-AU" sz="2400" dirty="0" err="1"/>
                        <a:t>i-</a:t>
                      </a:r>
                      <a:r>
                        <a:rPr lang="en-AU" sz="2400" b="1" dirty="0" err="1"/>
                        <a:t>s</a:t>
                      </a:r>
                      <a:r>
                        <a:rPr lang="en-AU" sz="2400" dirty="0" err="1"/>
                        <a:t>ia</a:t>
                      </a:r>
                      <a:endParaRPr lang="en-AU" sz="2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*ta</a:t>
                      </a:r>
                      <a:r>
                        <a:rPr lang="en-GB" sz="2400" dirty="0"/>
                        <a:t>ŋ</a:t>
                      </a:r>
                      <a:r>
                        <a:rPr lang="en-AU" sz="2400" dirty="0"/>
                        <a:t>i</a:t>
                      </a:r>
                      <a:r>
                        <a:rPr lang="en-AU" sz="2400" b="1" dirty="0"/>
                        <a:t>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‘cry’ 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4054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AU" sz="2400" dirty="0" err="1"/>
                        <a:t>mataʔu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 err="1"/>
                        <a:t>mata</a:t>
                      </a:r>
                      <a:r>
                        <a:rPr lang="en-GB" sz="2400" dirty="0"/>
                        <a:t>ʔ</a:t>
                      </a:r>
                      <a:r>
                        <a:rPr lang="en-AU" sz="2400" dirty="0"/>
                        <a:t>u-</a:t>
                      </a:r>
                      <a:r>
                        <a:rPr lang="en-AU" sz="2400" b="1" dirty="0" err="1"/>
                        <a:t>t</a:t>
                      </a:r>
                      <a:r>
                        <a:rPr lang="en-AU" sz="2400" dirty="0" err="1"/>
                        <a:t>ia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*</a:t>
                      </a:r>
                      <a:r>
                        <a:rPr lang="en-AU" sz="2400" dirty="0" err="1"/>
                        <a:t>mataku</a:t>
                      </a:r>
                      <a:r>
                        <a:rPr lang="en-AU" sz="2400" b="1" dirty="0" err="1"/>
                        <a:t>t</a:t>
                      </a:r>
                      <a:endParaRPr lang="en-A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‘fear’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535936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D67C1FD-B5B1-49BC-B241-01ED20F1D438}"/>
              </a:ext>
            </a:extLst>
          </p:cNvPr>
          <p:cNvSpPr/>
          <p:nvPr/>
        </p:nvSpPr>
        <p:spPr>
          <a:xfrm>
            <a:off x="3480179" y="6327102"/>
            <a:ext cx="8865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 err="1"/>
              <a:t>POc</a:t>
            </a:r>
            <a:r>
              <a:rPr lang="en-AU" dirty="0"/>
              <a:t> from </a:t>
            </a:r>
            <a:r>
              <a:rPr lang="en-AU" dirty="0" err="1"/>
              <a:t>Blust</a:t>
            </a:r>
            <a:r>
              <a:rPr lang="en-AU" dirty="0"/>
              <a:t> and </a:t>
            </a:r>
            <a:r>
              <a:rPr lang="en-AU" dirty="0" err="1"/>
              <a:t>Trussel</a:t>
            </a:r>
            <a:r>
              <a:rPr lang="en-AU" dirty="0"/>
              <a:t> (ongoing), Samoan data from Crowley and Bowern (2010):123 </a:t>
            </a:r>
          </a:p>
        </p:txBody>
      </p:sp>
    </p:spTree>
    <p:extLst>
      <p:ext uri="{BB962C8B-B14F-4D97-AF65-F5344CB8AC3E}">
        <p14:creationId xmlns:p14="http://schemas.microsoft.com/office/powerpoint/2010/main" val="25725004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18568-C363-4B4D-A6D9-84758F68B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Retained consonants?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090EF-8174-49EB-93C1-6E2EB1613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753738"/>
            <a:ext cx="9720073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AU" sz="2400" dirty="0"/>
              <a:t>Although there are forms that look like the consonant is retained like *</a:t>
            </a:r>
            <a:r>
              <a:rPr lang="en-AU" sz="2400" dirty="0" err="1"/>
              <a:t>manuk</a:t>
            </a:r>
            <a:r>
              <a:rPr lang="en-AU" sz="2400" dirty="0"/>
              <a:t> and </a:t>
            </a:r>
            <a:r>
              <a:rPr lang="en-AU" sz="2400" dirty="0" err="1"/>
              <a:t>manu</a:t>
            </a:r>
            <a:r>
              <a:rPr lang="en-GB" sz="2400" dirty="0"/>
              <a:t>ɡ- there is no correspondence between inserted consonants in </a:t>
            </a:r>
            <a:r>
              <a:rPr lang="en-AU" sz="2400" dirty="0"/>
              <a:t>Amfo’an and final consonants in Proto-Malayo-Polynesian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400" dirty="0"/>
              <a:t>In </a:t>
            </a:r>
            <a:r>
              <a:rPr lang="en-AU" sz="2400" dirty="0" err="1"/>
              <a:t>Meto</a:t>
            </a:r>
            <a:r>
              <a:rPr lang="en-AU" sz="2400" dirty="0"/>
              <a:t>, PMP word-final consonants have typically been lost (Edwards 2016), with the exception of *s and *n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8ADA106-CC7A-4374-944C-AB4D5A2853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06924"/>
              </p:ext>
            </p:extLst>
          </p:nvPr>
        </p:nvGraphicFramePr>
        <p:xfrm>
          <a:off x="1820164" y="3660649"/>
          <a:ext cx="8127999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8914768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8820256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8713987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sz="2400" dirty="0"/>
                        <a:t>PMP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Amfo'an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Gloss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133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dirty="0"/>
                        <a:t>*</a:t>
                      </a:r>
                      <a:r>
                        <a:rPr lang="en-AU" sz="2400" dirty="0" err="1"/>
                        <a:t>salaq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n-</a:t>
                      </a:r>
                      <a:r>
                        <a:rPr lang="en-AU" sz="2400" dirty="0" err="1"/>
                        <a:t>sana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Be wrong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5794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dirty="0"/>
                        <a:t>*</a:t>
                      </a:r>
                      <a:r>
                        <a:rPr lang="en-AU" sz="2400" dirty="0" err="1"/>
                        <a:t>mamaq</a:t>
                      </a:r>
                      <a:endParaRPr lang="en-AU" sz="2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n-mama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Chew betel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19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dirty="0"/>
                        <a:t>*</a:t>
                      </a:r>
                      <a:r>
                        <a:rPr lang="en-AU" sz="2400" dirty="0" err="1"/>
                        <a:t>ənəm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nee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six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0850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dirty="0"/>
                        <a:t>*</a:t>
                      </a:r>
                      <a:r>
                        <a:rPr lang="en-AU" sz="2400" dirty="0" err="1"/>
                        <a:t>əpat</a:t>
                      </a:r>
                      <a:endParaRPr lang="en-AU" sz="2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 err="1"/>
                        <a:t>haa</a:t>
                      </a:r>
                      <a:endParaRPr lang="en-AU" sz="2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four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4738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dirty="0"/>
                        <a:t>*</a:t>
                      </a:r>
                      <a:r>
                        <a:rPr lang="en-AU" sz="2400" dirty="0" err="1"/>
                        <a:t>inum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n-</a:t>
                      </a:r>
                      <a:r>
                        <a:rPr lang="en-AU" sz="2400" dirty="0" err="1"/>
                        <a:t>inu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drink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00371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74B2F94E-DCF2-41C8-8DBF-CABD5793EA2C}"/>
              </a:ext>
            </a:extLst>
          </p:cNvPr>
          <p:cNvSpPr/>
          <p:nvPr/>
        </p:nvSpPr>
        <p:spPr>
          <a:xfrm>
            <a:off x="8421609" y="6403849"/>
            <a:ext cx="3770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/>
              <a:t>PMP from </a:t>
            </a:r>
            <a:r>
              <a:rPr lang="en-AU" dirty="0" err="1"/>
              <a:t>Blust</a:t>
            </a:r>
            <a:r>
              <a:rPr lang="en-AU" dirty="0"/>
              <a:t> and </a:t>
            </a:r>
            <a:r>
              <a:rPr lang="en-AU" dirty="0" err="1"/>
              <a:t>Trussel</a:t>
            </a:r>
            <a:r>
              <a:rPr lang="en-AU" dirty="0"/>
              <a:t> (ongoing)</a:t>
            </a:r>
          </a:p>
        </p:txBody>
      </p:sp>
    </p:spTree>
    <p:extLst>
      <p:ext uri="{BB962C8B-B14F-4D97-AF65-F5344CB8AC3E}">
        <p14:creationId xmlns:p14="http://schemas.microsoft.com/office/powerpoint/2010/main" val="4601426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73201-C4A1-4DC8-9034-3181F4C97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Consonant-final forms in PMP + Amfo'an Cognates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EEA9855-8592-4B56-BA3B-623781DA10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9763728"/>
              </p:ext>
            </p:extLst>
          </p:nvPr>
        </p:nvGraphicFramePr>
        <p:xfrm>
          <a:off x="1235870" y="1962544"/>
          <a:ext cx="9720260" cy="426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30065">
                  <a:extLst>
                    <a:ext uri="{9D8B030D-6E8A-4147-A177-3AD203B41FA5}">
                      <a16:colId xmlns:a16="http://schemas.microsoft.com/office/drawing/2014/main" val="1425895474"/>
                    </a:ext>
                  </a:extLst>
                </a:gridCol>
                <a:gridCol w="2430065">
                  <a:extLst>
                    <a:ext uri="{9D8B030D-6E8A-4147-A177-3AD203B41FA5}">
                      <a16:colId xmlns:a16="http://schemas.microsoft.com/office/drawing/2014/main" val="3833365427"/>
                    </a:ext>
                  </a:extLst>
                </a:gridCol>
                <a:gridCol w="2430065">
                  <a:extLst>
                    <a:ext uri="{9D8B030D-6E8A-4147-A177-3AD203B41FA5}">
                      <a16:colId xmlns:a16="http://schemas.microsoft.com/office/drawing/2014/main" val="4212917044"/>
                    </a:ext>
                  </a:extLst>
                </a:gridCol>
                <a:gridCol w="2430065">
                  <a:extLst>
                    <a:ext uri="{9D8B030D-6E8A-4147-A177-3AD203B41FA5}">
                      <a16:colId xmlns:a16="http://schemas.microsoft.com/office/drawing/2014/main" val="38441846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sz="2000" i="1" dirty="0"/>
                        <a:t>PMP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000" i="1" dirty="0"/>
                        <a:t>Amfo'an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000" i="1" dirty="0"/>
                        <a:t>Gloss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000" i="1" dirty="0"/>
                        <a:t>Regular sound change PMP &gt; </a:t>
                      </a:r>
                      <a:r>
                        <a:rPr lang="en-AU" sz="2000" i="1" dirty="0" err="1"/>
                        <a:t>Meto</a:t>
                      </a:r>
                      <a:endParaRPr lang="en-AU" sz="2000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7468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000" dirty="0"/>
                        <a:t>*</a:t>
                      </a:r>
                      <a:r>
                        <a:rPr lang="en-AU" sz="2000" dirty="0" err="1"/>
                        <a:t>Ruma</a:t>
                      </a:r>
                      <a:r>
                        <a:rPr lang="en-AU" sz="2000" b="1" dirty="0" err="1"/>
                        <a:t>q</a:t>
                      </a:r>
                      <a:endParaRPr lang="en-AU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000" dirty="0" err="1"/>
                        <a:t>ume</a:t>
                      </a:r>
                      <a:r>
                        <a:rPr lang="en-AU" sz="2000" b="1" dirty="0" err="1"/>
                        <a:t>l</a:t>
                      </a:r>
                      <a:endParaRPr lang="en-AU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000" dirty="0"/>
                        <a:t>‘house’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000" dirty="0"/>
                        <a:t>*q &gt; </a:t>
                      </a:r>
                      <a:r>
                        <a:rPr lang="en-GB" sz="2000" dirty="0"/>
                        <a:t>ø</a:t>
                      </a:r>
                      <a:endParaRPr lang="en-AU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098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000" dirty="0"/>
                        <a:t>*</a:t>
                      </a:r>
                      <a:r>
                        <a:rPr lang="en-AU" sz="2000" dirty="0" err="1"/>
                        <a:t>zau</a:t>
                      </a:r>
                      <a:r>
                        <a:rPr lang="en-AU" sz="2000" b="1" dirty="0" err="1"/>
                        <a:t>q</a:t>
                      </a:r>
                      <a:endParaRPr lang="en-AU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ʔ</a:t>
                      </a:r>
                      <a:r>
                        <a:rPr lang="en-AU" sz="2000" dirty="0"/>
                        <a:t>loo</a:t>
                      </a:r>
                      <a:r>
                        <a:rPr lang="en-GB" sz="2000" b="1" dirty="0"/>
                        <a:t>ɡ</a:t>
                      </a:r>
                      <a:endParaRPr lang="en-AU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000" dirty="0"/>
                        <a:t>‘far’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174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/>
                        <a:t>*</a:t>
                      </a:r>
                      <a:r>
                        <a:rPr lang="en-GB" sz="2000" dirty="0" err="1"/>
                        <a:t>kemi</a:t>
                      </a:r>
                      <a:r>
                        <a:rPr lang="en-GB" sz="2000" b="1" dirty="0" err="1"/>
                        <a:t>q</a:t>
                      </a:r>
                      <a:endParaRPr lang="en-AU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/>
                        <a:t>mii</a:t>
                      </a:r>
                      <a:r>
                        <a:rPr lang="en-GB" sz="2000" b="1" dirty="0" err="1"/>
                        <a:t>ʤ</a:t>
                      </a:r>
                      <a:endParaRPr lang="en-AU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000" dirty="0"/>
                        <a:t>‘urine’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269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000" b="0" dirty="0"/>
                        <a:t>*ma-</a:t>
                      </a:r>
                      <a:r>
                        <a:rPr lang="en-AU" sz="2000" b="0" dirty="0" err="1"/>
                        <a:t>puti</a:t>
                      </a:r>
                      <a:r>
                        <a:rPr lang="en-AU" sz="2000" b="1" dirty="0" err="1"/>
                        <a:t>q</a:t>
                      </a:r>
                      <a:endParaRPr lang="en-AU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000" b="0" dirty="0" err="1"/>
                        <a:t>muti</a:t>
                      </a:r>
                      <a:r>
                        <a:rPr lang="en-GB" sz="2000" b="1" dirty="0"/>
                        <a:t>ʔ</a:t>
                      </a:r>
                      <a:endParaRPr lang="en-AU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000" dirty="0"/>
                        <a:t>‘white’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654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000" b="0" dirty="0"/>
                        <a:t>*</a:t>
                      </a:r>
                      <a:r>
                        <a:rPr lang="en-AU" sz="2000" b="0" dirty="0" err="1"/>
                        <a:t>babu</a:t>
                      </a:r>
                      <a:r>
                        <a:rPr lang="en-AU" sz="2000" b="1" dirty="0" err="1"/>
                        <a:t>y</a:t>
                      </a:r>
                      <a:endParaRPr lang="en-AU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000" b="0" dirty="0" err="1"/>
                        <a:t>fafi</a:t>
                      </a:r>
                      <a:r>
                        <a:rPr lang="en-AU" sz="2000" b="1" dirty="0" err="1"/>
                        <a:t>ʤ</a:t>
                      </a:r>
                      <a:endParaRPr lang="en-AU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000" dirty="0"/>
                        <a:t>‘pig’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*y </a:t>
                      </a:r>
                      <a:r>
                        <a:rPr lang="en-AU" sz="2000" dirty="0"/>
                        <a:t>&gt; </a:t>
                      </a:r>
                      <a:r>
                        <a:rPr lang="en-GB" sz="2000" dirty="0"/>
                        <a:t>ø</a:t>
                      </a:r>
                      <a:endParaRPr lang="en-AU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328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000" b="0" dirty="0"/>
                        <a:t>*</a:t>
                      </a:r>
                      <a:r>
                        <a:rPr lang="en-AU" sz="2000" b="0" dirty="0" err="1"/>
                        <a:t>panja</a:t>
                      </a:r>
                      <a:r>
                        <a:rPr lang="en-AU" sz="2000" b="1" dirty="0" err="1"/>
                        <a:t>y</a:t>
                      </a:r>
                      <a:endParaRPr lang="en-AU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000" b="0" dirty="0" err="1"/>
                        <a:t>ane</a:t>
                      </a:r>
                      <a:r>
                        <a:rPr lang="en-AU" sz="2000" b="1" dirty="0" err="1"/>
                        <a:t>l</a:t>
                      </a:r>
                      <a:endParaRPr lang="en-AU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000" dirty="0"/>
                        <a:t>‘field rice’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150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000" b="0" dirty="0"/>
                        <a:t>*</a:t>
                      </a:r>
                      <a:r>
                        <a:rPr lang="en-AU" sz="2000" b="0" dirty="0" err="1"/>
                        <a:t>munta</a:t>
                      </a:r>
                      <a:r>
                        <a:rPr lang="en-AU" sz="2000" b="1" dirty="0" err="1"/>
                        <a:t>y</a:t>
                      </a:r>
                      <a:endParaRPr lang="en-AU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000" b="0" dirty="0" err="1"/>
                        <a:t>muke</a:t>
                      </a:r>
                      <a:r>
                        <a:rPr lang="en-GB" sz="2000" b="1" dirty="0"/>
                        <a:t>ʔ</a:t>
                      </a:r>
                      <a:endParaRPr lang="en-AU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000" dirty="0"/>
                        <a:t>‘citrus’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875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000" b="0" dirty="0"/>
                        <a:t>*</a:t>
                      </a:r>
                      <a:r>
                        <a:rPr lang="en-AU" sz="2000" b="0" dirty="0" err="1"/>
                        <a:t>tasi</a:t>
                      </a:r>
                      <a:r>
                        <a:rPr lang="en-AU" sz="2000" b="1" dirty="0" err="1"/>
                        <a:t>k</a:t>
                      </a:r>
                      <a:endParaRPr lang="en-AU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 err="1"/>
                        <a:t>tasi</a:t>
                      </a:r>
                      <a:r>
                        <a:rPr lang="en-AU" sz="2000" b="1" dirty="0"/>
                        <a:t>ʤ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000" dirty="0"/>
                        <a:t>‘sea’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*k &gt; </a:t>
                      </a:r>
                      <a:r>
                        <a:rPr lang="en-GB" sz="2000" dirty="0" err="1"/>
                        <a:t>i_V</a:t>
                      </a:r>
                      <a:r>
                        <a:rPr lang="en-GB" sz="2000" dirty="0"/>
                        <a:t> , *k </a:t>
                      </a:r>
                      <a:r>
                        <a:rPr lang="en-AU" sz="2000" dirty="0"/>
                        <a:t>&gt; h /#_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7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000" b="0" dirty="0"/>
                        <a:t>*</a:t>
                      </a:r>
                      <a:r>
                        <a:rPr lang="en-AU" sz="2000" b="0" dirty="0" err="1"/>
                        <a:t>manu</a:t>
                      </a:r>
                      <a:r>
                        <a:rPr lang="en-AU" sz="2000" b="1" dirty="0" err="1"/>
                        <a:t>k</a:t>
                      </a:r>
                      <a:endParaRPr lang="en-AU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 err="1"/>
                        <a:t>manu</a:t>
                      </a:r>
                      <a:r>
                        <a:rPr lang="en-GB" sz="2000" b="1" dirty="0" err="1"/>
                        <a:t>ɡ</a:t>
                      </a:r>
                      <a:endParaRPr lang="en-AU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000" dirty="0"/>
                        <a:t>‘chicken’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000" dirty="0"/>
                        <a:t>*k &gt; </a:t>
                      </a:r>
                      <a:r>
                        <a:rPr lang="en-GB" sz="2000" dirty="0"/>
                        <a:t>ø elsewhere</a:t>
                      </a:r>
                      <a:endParaRPr lang="en-AU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283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89051D6-DE2C-4E2C-BD76-33F8759852C1}"/>
              </a:ext>
            </a:extLst>
          </p:cNvPr>
          <p:cNvSpPr txBox="1"/>
          <p:nvPr/>
        </p:nvSpPr>
        <p:spPr>
          <a:xfrm>
            <a:off x="3848669" y="6381966"/>
            <a:ext cx="9424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PMP from </a:t>
            </a:r>
            <a:r>
              <a:rPr lang="en-AU" sz="1600" dirty="0" err="1"/>
              <a:t>Blust</a:t>
            </a:r>
            <a:r>
              <a:rPr lang="en-AU" sz="1600" dirty="0"/>
              <a:t> and </a:t>
            </a:r>
            <a:r>
              <a:rPr lang="en-AU" sz="1600" dirty="0" err="1"/>
              <a:t>Trussel</a:t>
            </a:r>
            <a:r>
              <a:rPr lang="en-AU" sz="1600" dirty="0"/>
              <a:t> (ongoing), PMP &gt; </a:t>
            </a:r>
            <a:r>
              <a:rPr lang="en-AU" sz="1600" dirty="0" err="1"/>
              <a:t>Meto</a:t>
            </a:r>
            <a:r>
              <a:rPr lang="en-AU" sz="1600" dirty="0"/>
              <a:t> sound correspondences from Edwards (2016)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6543F3-BEF5-43A7-AE7D-6211D73323D6}"/>
              </a:ext>
            </a:extLst>
          </p:cNvPr>
          <p:cNvSpPr txBox="1"/>
          <p:nvPr/>
        </p:nvSpPr>
        <p:spPr>
          <a:xfrm>
            <a:off x="436920" y="1962544"/>
            <a:ext cx="587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13)</a:t>
            </a:r>
          </a:p>
        </p:txBody>
      </p:sp>
    </p:spTree>
    <p:extLst>
      <p:ext uri="{BB962C8B-B14F-4D97-AF65-F5344CB8AC3E}">
        <p14:creationId xmlns:p14="http://schemas.microsoft.com/office/powerpoint/2010/main" val="23751233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B51A3-4006-4F1B-9047-0892DF51F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Innovation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EA34C-CCB2-4E52-81EC-209015D93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935480"/>
            <a:ext cx="9720073" cy="1493520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AU" sz="2400" dirty="0"/>
              <a:t>Consonant insertion only occurs in </a:t>
            </a:r>
            <a:r>
              <a:rPr lang="en-AU" sz="2400" dirty="0" err="1"/>
              <a:t>Meto</a:t>
            </a:r>
            <a:r>
              <a:rPr lang="en-AU" sz="2400" dirty="0"/>
              <a:t> and not in Rote, and not in all varieties of </a:t>
            </a:r>
            <a:r>
              <a:rPr lang="en-AU" sz="2400" dirty="0" err="1"/>
              <a:t>Meto</a:t>
            </a:r>
            <a:r>
              <a:rPr lang="en-AU" sz="2400" dirty="0"/>
              <a:t>- indicating the process was not inherited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400" dirty="0"/>
              <a:t>Corresponding forms of the enclitics that trigger consonant insertion Amfo’an demonstrate no consonant insertion in Rote: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D4A18EC-295E-477A-AC4A-FDEAFD9C29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975984"/>
              </p:ext>
            </p:extLst>
          </p:nvPr>
        </p:nvGraphicFramePr>
        <p:xfrm>
          <a:off x="1820164" y="3529584"/>
          <a:ext cx="8128000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74600163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42556080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sz="2400" i="1" dirty="0" err="1"/>
                        <a:t>Landu</a:t>
                      </a:r>
                      <a:endParaRPr lang="en-AU" sz="2400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i="1" dirty="0"/>
                        <a:t>Gloss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076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dirty="0" err="1"/>
                        <a:t>ani</a:t>
                      </a:r>
                      <a:r>
                        <a:rPr lang="en-AU" sz="2400" dirty="0"/>
                        <a:t>=a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‘the wind'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4768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dirty="0" err="1"/>
                        <a:t>oe</a:t>
                      </a:r>
                      <a:r>
                        <a:rPr lang="en-AU" sz="2400" dirty="0"/>
                        <a:t>=a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‘the water'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13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dirty="0" err="1"/>
                        <a:t>tane</a:t>
                      </a:r>
                      <a:r>
                        <a:rPr lang="en-AU" sz="2400" dirty="0"/>
                        <a:t>=a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‘the mud’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3962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dirty="0"/>
                        <a:t> </a:t>
                      </a:r>
                      <a:r>
                        <a:rPr lang="en-AU" sz="2400" dirty="0" err="1"/>
                        <a:t>keo</a:t>
                      </a:r>
                      <a:r>
                        <a:rPr lang="en-AU" sz="2400" dirty="0"/>
                        <a:t>=a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‘the black'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126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dirty="0" err="1"/>
                        <a:t>ledo</a:t>
                      </a:r>
                      <a:r>
                        <a:rPr lang="en-AU" sz="2400" dirty="0"/>
                        <a:t>=a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‘the sun'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1166538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A404F33-4AA6-4ED3-A155-B0035B08D419}"/>
              </a:ext>
            </a:extLst>
          </p:cNvPr>
          <p:cNvSpPr txBox="1"/>
          <p:nvPr/>
        </p:nvSpPr>
        <p:spPr>
          <a:xfrm>
            <a:off x="7543800" y="6373368"/>
            <a:ext cx="4503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/>
              <a:t>Landu</a:t>
            </a:r>
            <a:r>
              <a:rPr lang="en-AU" dirty="0"/>
              <a:t> data from Owen Edwards, </a:t>
            </a:r>
            <a:r>
              <a:rPr lang="en-AU" dirty="0" err="1"/>
              <a:t>p.c</a:t>
            </a:r>
            <a:r>
              <a:rPr lang="en-AU" dirty="0"/>
              <a:t> May 2018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E9C650-77E8-43D6-A21D-7618EB184609}"/>
              </a:ext>
            </a:extLst>
          </p:cNvPr>
          <p:cNvSpPr txBox="1"/>
          <p:nvPr/>
        </p:nvSpPr>
        <p:spPr>
          <a:xfrm>
            <a:off x="1024128" y="3529584"/>
            <a:ext cx="587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14)</a:t>
            </a:r>
          </a:p>
        </p:txBody>
      </p:sp>
    </p:spTree>
    <p:extLst>
      <p:ext uri="{BB962C8B-B14F-4D97-AF65-F5344CB8AC3E}">
        <p14:creationId xmlns:p14="http://schemas.microsoft.com/office/powerpoint/2010/main" val="2496858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4564D-D3B7-4739-BC14-C8C908116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innovation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CD459-44CC-43D0-BAF8-A09862EBB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2084831"/>
            <a:ext cx="10917664" cy="149961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AU" sz="2400" dirty="0"/>
              <a:t>Not all varieties of </a:t>
            </a:r>
            <a:r>
              <a:rPr lang="en-AU" sz="2400" dirty="0" err="1"/>
              <a:t>Meto</a:t>
            </a:r>
            <a:r>
              <a:rPr lang="en-AU" sz="2400" dirty="0"/>
              <a:t> attest consonant insertion before enclitics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400" dirty="0"/>
              <a:t>For example,  in </a:t>
            </a:r>
            <a:r>
              <a:rPr lang="en-AU" sz="2400" dirty="0" err="1"/>
              <a:t>Kualin</a:t>
            </a:r>
            <a:r>
              <a:rPr lang="en-AU" sz="2400" dirty="0"/>
              <a:t> (Southern </a:t>
            </a:r>
            <a:r>
              <a:rPr lang="en-AU" sz="2400" dirty="0" err="1"/>
              <a:t>Amanuban</a:t>
            </a:r>
            <a:r>
              <a:rPr lang="en-AU" sz="2400" dirty="0"/>
              <a:t>) vowel final clitic hosts are followed by </a:t>
            </a:r>
            <a:br>
              <a:rPr lang="en-AU" sz="2400" dirty="0"/>
            </a:br>
            <a:r>
              <a:rPr lang="en-AU" sz="2400" dirty="0"/>
              <a:t>vowel initial enclitics with no consonant inserted</a:t>
            </a:r>
          </a:p>
          <a:p>
            <a:endParaRPr lang="en-AU" sz="24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4B5CC8F-2280-4B10-8AD7-F0307CF7F0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6470447"/>
              </p:ext>
            </p:extLst>
          </p:nvPr>
        </p:nvGraphicFramePr>
        <p:xfrm>
          <a:off x="1820164" y="3768468"/>
          <a:ext cx="8128000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74600163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42556080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sz="2400" i="1" dirty="0" err="1"/>
                        <a:t>Kualin</a:t>
                      </a:r>
                      <a:endParaRPr lang="en-AU" sz="2400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i="1" dirty="0"/>
                        <a:t>Gloss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076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dirty="0" err="1"/>
                        <a:t>fua</a:t>
                      </a:r>
                      <a:r>
                        <a:rPr lang="en-AU" sz="2400" dirty="0"/>
                        <a:t>=</a:t>
                      </a:r>
                      <a:r>
                        <a:rPr lang="en-AU" sz="2400" dirty="0" err="1"/>
                        <a:t>ee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‘the bean’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4768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dirty="0"/>
                        <a:t>mii </a:t>
                      </a:r>
                      <a:r>
                        <a:rPr lang="en-AU" sz="2400" dirty="0" err="1"/>
                        <a:t>oa</a:t>
                      </a:r>
                      <a:r>
                        <a:rPr lang="en-AU" sz="2400" dirty="0"/>
                        <a:t>=</a:t>
                      </a:r>
                      <a:r>
                        <a:rPr lang="en-AU" sz="2400" dirty="0" err="1"/>
                        <a:t>ee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‘the urine’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13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dirty="0"/>
                        <a:t> </a:t>
                      </a:r>
                      <a:r>
                        <a:rPr lang="en-AU" sz="2400" dirty="0" err="1"/>
                        <a:t>kfeti</a:t>
                      </a:r>
                      <a:r>
                        <a:rPr lang="en-AU" sz="2400" dirty="0"/>
                        <a:t>=</a:t>
                      </a:r>
                      <a:r>
                        <a:rPr lang="en-AU" sz="2400" dirty="0" err="1"/>
                        <a:t>ee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‘the slingshot’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12669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848D131-B339-4767-80DB-DBA9709EC485}"/>
              </a:ext>
            </a:extLst>
          </p:cNvPr>
          <p:cNvSpPr txBox="1"/>
          <p:nvPr/>
        </p:nvSpPr>
        <p:spPr>
          <a:xfrm>
            <a:off x="1061437" y="3633216"/>
            <a:ext cx="655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15)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8AFF6A-8259-49A9-8F9D-CA00F3D23068}"/>
              </a:ext>
            </a:extLst>
          </p:cNvPr>
          <p:cNvSpPr txBox="1"/>
          <p:nvPr/>
        </p:nvSpPr>
        <p:spPr>
          <a:xfrm>
            <a:off x="7543800" y="6373368"/>
            <a:ext cx="450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/>
              <a:t>Kualin</a:t>
            </a:r>
            <a:r>
              <a:rPr lang="en-AU" dirty="0"/>
              <a:t> data from Owen Edwards, </a:t>
            </a:r>
            <a:r>
              <a:rPr lang="en-AU" dirty="0" err="1"/>
              <a:t>p.c</a:t>
            </a:r>
            <a:r>
              <a:rPr lang="en-AU" dirty="0"/>
              <a:t> May 2018</a:t>
            </a:r>
          </a:p>
        </p:txBody>
      </p:sp>
    </p:spTree>
    <p:extLst>
      <p:ext uri="{BB962C8B-B14F-4D97-AF65-F5344CB8AC3E}">
        <p14:creationId xmlns:p14="http://schemas.microsoft.com/office/powerpoint/2010/main" val="1087962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proposed Account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E2CCBFD-CE9B-42E5-AF65-2565F952DFA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5" b="163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07917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7281E-D598-47A5-8C5F-200631D9A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131552" cy="1499616"/>
          </a:xfrm>
        </p:spPr>
        <p:txBody>
          <a:bodyPr/>
          <a:lstStyle/>
          <a:p>
            <a:r>
              <a:rPr lang="en-AU" dirty="0"/>
              <a:t>Diachronic origins of the inserted segments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759119B-21E7-4D4F-802C-0CED4CE5A8E4}"/>
              </a:ext>
            </a:extLst>
          </p:cNvPr>
          <p:cNvSpPr txBox="1">
            <a:spLocks/>
          </p:cNvSpPr>
          <p:nvPr/>
        </p:nvSpPr>
        <p:spPr>
          <a:xfrm>
            <a:off x="887650" y="2399504"/>
            <a:ext cx="10984992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AU" sz="2400" dirty="0"/>
              <a:t>/ʤ/ and  /ɡ/ are not inherited; they do not correspond to any of the regular sound changes in </a:t>
            </a:r>
            <a:r>
              <a:rPr lang="en-AU" sz="2400" dirty="0" err="1"/>
              <a:t>Meto</a:t>
            </a:r>
            <a:r>
              <a:rPr lang="en-AU" sz="24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400" dirty="0"/>
              <a:t> /ʤ/ and  /ɡ/  are phonologically restricted; /ɡ/ only occurs in the context of /o/ /u/, /ʤ/ only occurs in the context of /</a:t>
            </a:r>
            <a:r>
              <a:rPr lang="en-AU" sz="2400" dirty="0" err="1"/>
              <a:t>i</a:t>
            </a:r>
            <a:r>
              <a:rPr lang="en-AU" sz="2400" dirty="0"/>
              <a:t>/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400" dirty="0"/>
              <a:t>Apparent that these segments are a result of glide fortition</a:t>
            </a:r>
          </a:p>
          <a:p>
            <a:pPr marL="0" indent="0">
              <a:buNone/>
            </a:pPr>
            <a:br>
              <a:rPr lang="en-AU" sz="2400" dirty="0"/>
            </a:b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721248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444C2-457C-44C3-8FA3-475267986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Glide epenthesis </a:t>
            </a:r>
            <a:r>
              <a:rPr lang="en-GB" dirty="0"/>
              <a:t>+ fortition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DCD4F-CB6B-431E-8278-622B05653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815151"/>
            <a:ext cx="9720073" cy="191068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AU" sz="2400" dirty="0"/>
              <a:t>Apparent that /ʤ/ and  /ɡ/ insertion is a result of epenthetic glides that underwent fortition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400" dirty="0"/>
              <a:t>synchronic glide epenthesis attested in other varieties of </a:t>
            </a:r>
            <a:r>
              <a:rPr lang="en-AU" sz="2400" dirty="0" err="1"/>
              <a:t>Meto</a:t>
            </a:r>
            <a:r>
              <a:rPr lang="en-AU" sz="24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400" dirty="0"/>
              <a:t>For example,  </a:t>
            </a:r>
            <a:r>
              <a:rPr lang="en-AU" sz="2400" dirty="0" err="1"/>
              <a:t>Amanuban</a:t>
            </a:r>
            <a:r>
              <a:rPr lang="en-AU" sz="2400" dirty="0"/>
              <a:t>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BB9B9A4-3588-4815-9390-50A8859E90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4613630"/>
              </p:ext>
            </p:extLst>
          </p:nvPr>
        </p:nvGraphicFramePr>
        <p:xfrm>
          <a:off x="1186847" y="3893558"/>
          <a:ext cx="9394634" cy="2194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2449">
                  <a:extLst>
                    <a:ext uri="{9D8B030D-6E8A-4147-A177-3AD203B41FA5}">
                      <a16:colId xmlns:a16="http://schemas.microsoft.com/office/drawing/2014/main" val="2718737359"/>
                    </a:ext>
                  </a:extLst>
                </a:gridCol>
                <a:gridCol w="1345602">
                  <a:extLst>
                    <a:ext uri="{9D8B030D-6E8A-4147-A177-3AD203B41FA5}">
                      <a16:colId xmlns:a16="http://schemas.microsoft.com/office/drawing/2014/main" val="4263407870"/>
                    </a:ext>
                  </a:extLst>
                </a:gridCol>
                <a:gridCol w="2417463">
                  <a:extLst>
                    <a:ext uri="{9D8B030D-6E8A-4147-A177-3AD203B41FA5}">
                      <a16:colId xmlns:a16="http://schemas.microsoft.com/office/drawing/2014/main" val="2071320421"/>
                    </a:ext>
                  </a:extLst>
                </a:gridCol>
                <a:gridCol w="1894560">
                  <a:extLst>
                    <a:ext uri="{9D8B030D-6E8A-4147-A177-3AD203B41FA5}">
                      <a16:colId xmlns:a16="http://schemas.microsoft.com/office/drawing/2014/main" val="1801961593"/>
                    </a:ext>
                  </a:extLst>
                </a:gridCol>
                <a:gridCol w="1894560">
                  <a:extLst>
                    <a:ext uri="{9D8B030D-6E8A-4147-A177-3AD203B41FA5}">
                      <a16:colId xmlns:a16="http://schemas.microsoft.com/office/drawing/2014/main" val="20760861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AU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 err="1"/>
                        <a:t>Amanuban</a:t>
                      </a:r>
                      <a:endParaRPr lang="en-AU" sz="2400" i="1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Amfo'an</a:t>
                      </a:r>
                      <a:endParaRPr lang="en-AU" sz="2400" i="1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/>
                        <a:t>ɡloss</a:t>
                      </a:r>
                      <a:endParaRPr lang="en-AU" sz="2400" i="1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686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dirty="0" err="1"/>
                        <a:t>ai</a:t>
                      </a:r>
                      <a:r>
                        <a:rPr lang="en-AU" sz="2400" dirty="0"/>
                        <a:t> + </a:t>
                      </a:r>
                      <a:r>
                        <a:rPr lang="en-AU" sz="2400" dirty="0" err="1"/>
                        <a:t>ee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→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 err="1"/>
                        <a:t>ai</a:t>
                      </a:r>
                      <a:r>
                        <a:rPr lang="en-AU" sz="2400" b="1" dirty="0" err="1"/>
                        <a:t>j</a:t>
                      </a:r>
                      <a:r>
                        <a:rPr lang="en-AU" sz="2400" dirty="0" err="1"/>
                        <a:t>ee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 err="1"/>
                        <a:t>ai</a:t>
                      </a:r>
                      <a:r>
                        <a:rPr lang="en-AU" sz="2400" b="1" dirty="0" err="1"/>
                        <a:t>ʤ</a:t>
                      </a:r>
                      <a:r>
                        <a:rPr lang="en-AU" sz="2400" dirty="0" err="1"/>
                        <a:t>ee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‘the fire’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595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dirty="0" err="1"/>
                        <a:t>meo</a:t>
                      </a:r>
                      <a:r>
                        <a:rPr lang="en-AU" sz="2400" dirty="0"/>
                        <a:t> + </a:t>
                      </a:r>
                      <a:r>
                        <a:rPr lang="en-AU" sz="2400" dirty="0" err="1"/>
                        <a:t>ee</a:t>
                      </a:r>
                      <a:endParaRPr lang="en-AU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→</a:t>
                      </a:r>
                      <a:endParaRPr lang="en-AU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 err="1"/>
                        <a:t>meo</a:t>
                      </a:r>
                      <a:r>
                        <a:rPr lang="en-AU" sz="2400" b="1" dirty="0" err="1"/>
                        <a:t>w</a:t>
                      </a:r>
                      <a:r>
                        <a:rPr lang="en-AU" sz="2400" dirty="0" err="1"/>
                        <a:t>ee</a:t>
                      </a:r>
                      <a:endParaRPr lang="en-AU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 err="1"/>
                        <a:t>meo</a:t>
                      </a:r>
                      <a:r>
                        <a:rPr lang="en-GB" sz="2400" b="1" dirty="0" err="1"/>
                        <a:t>ɡw</a:t>
                      </a:r>
                      <a:r>
                        <a:rPr lang="en-GB" sz="2400" dirty="0" err="1"/>
                        <a:t>ee</a:t>
                      </a:r>
                      <a:endParaRPr lang="en-AU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‘the cat’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4416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dirty="0" err="1"/>
                        <a:t>hau</a:t>
                      </a:r>
                      <a:r>
                        <a:rPr lang="en-AU" sz="2400" dirty="0"/>
                        <a:t> + </a:t>
                      </a:r>
                      <a:r>
                        <a:rPr lang="en-AU" sz="2400" dirty="0" err="1"/>
                        <a:t>ee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→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 err="1"/>
                        <a:t>hau</a:t>
                      </a:r>
                      <a:r>
                        <a:rPr lang="en-AU" sz="2400" b="1" dirty="0" err="1"/>
                        <a:t>w</a:t>
                      </a:r>
                      <a:r>
                        <a:rPr lang="en-AU" sz="2400" dirty="0" err="1"/>
                        <a:t>ee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err="1"/>
                        <a:t>hau</a:t>
                      </a:r>
                      <a:r>
                        <a:rPr lang="en-GB" sz="2400" b="1" dirty="0" err="1"/>
                        <a:t>ɡw</a:t>
                      </a:r>
                      <a:r>
                        <a:rPr lang="en-GB" sz="2400" dirty="0" err="1"/>
                        <a:t>ee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‘the wood/tree’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192809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AC63B2B-91E4-4E51-B099-71E861B52665}"/>
              </a:ext>
            </a:extLst>
          </p:cNvPr>
          <p:cNvSpPr txBox="1"/>
          <p:nvPr/>
        </p:nvSpPr>
        <p:spPr>
          <a:xfrm>
            <a:off x="7751928" y="6088118"/>
            <a:ext cx="4331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Data from Owen Edwards, </a:t>
            </a:r>
            <a:r>
              <a:rPr lang="en-AU" dirty="0" err="1"/>
              <a:t>p.c</a:t>
            </a:r>
            <a:r>
              <a:rPr lang="en-AU" dirty="0"/>
              <a:t> February 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AEE1E8-7CA8-43CF-B229-E34E2B0F845B}"/>
              </a:ext>
            </a:extLst>
          </p:cNvPr>
          <p:cNvSpPr txBox="1"/>
          <p:nvPr/>
        </p:nvSpPr>
        <p:spPr>
          <a:xfrm>
            <a:off x="369035" y="3893558"/>
            <a:ext cx="655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17)</a:t>
            </a:r>
          </a:p>
        </p:txBody>
      </p:sp>
    </p:spTree>
    <p:extLst>
      <p:ext uri="{BB962C8B-B14F-4D97-AF65-F5344CB8AC3E}">
        <p14:creationId xmlns:p14="http://schemas.microsoft.com/office/powerpoint/2010/main" val="19167521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16A49-3E93-4639-B62B-E512989D0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Word-medial Glide fortition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A1C3BF2-E8BF-4853-8D11-5FFCC97DDF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4774057"/>
              </p:ext>
            </p:extLst>
          </p:nvPr>
        </p:nvGraphicFramePr>
        <p:xfrm>
          <a:off x="1564455" y="2640985"/>
          <a:ext cx="9324396" cy="3474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1099">
                  <a:extLst>
                    <a:ext uri="{9D8B030D-6E8A-4147-A177-3AD203B41FA5}">
                      <a16:colId xmlns:a16="http://schemas.microsoft.com/office/drawing/2014/main" val="1438043456"/>
                    </a:ext>
                  </a:extLst>
                </a:gridCol>
                <a:gridCol w="2331099">
                  <a:extLst>
                    <a:ext uri="{9D8B030D-6E8A-4147-A177-3AD203B41FA5}">
                      <a16:colId xmlns:a16="http://schemas.microsoft.com/office/drawing/2014/main" val="1954722004"/>
                    </a:ext>
                  </a:extLst>
                </a:gridCol>
                <a:gridCol w="2331099">
                  <a:extLst>
                    <a:ext uri="{9D8B030D-6E8A-4147-A177-3AD203B41FA5}">
                      <a16:colId xmlns:a16="http://schemas.microsoft.com/office/drawing/2014/main" val="1400001577"/>
                    </a:ext>
                  </a:extLst>
                </a:gridCol>
                <a:gridCol w="2331099">
                  <a:extLst>
                    <a:ext uri="{9D8B030D-6E8A-4147-A177-3AD203B41FA5}">
                      <a16:colId xmlns:a16="http://schemas.microsoft.com/office/drawing/2014/main" val="556640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sz="2400" dirty="0"/>
                        <a:t>Amfo'an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Other </a:t>
                      </a:r>
                      <a:r>
                        <a:rPr lang="en-AU" sz="2400" dirty="0" err="1"/>
                        <a:t>Meto</a:t>
                      </a:r>
                      <a:endParaRPr lang="en-AU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PMP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Gloss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206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dirty="0"/>
                        <a:t>nu</a:t>
                      </a:r>
                      <a:r>
                        <a:rPr lang="en-GB" sz="2400" dirty="0"/>
                        <a:t>ɡ</a:t>
                      </a:r>
                      <a:r>
                        <a:rPr lang="en-AU" sz="24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 err="1"/>
                        <a:t>nua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*</a:t>
                      </a:r>
                      <a:r>
                        <a:rPr lang="en-AU" sz="2400" dirty="0" err="1"/>
                        <a:t>duha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‘two’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092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dirty="0" err="1"/>
                        <a:t>na-bgua</a:t>
                      </a:r>
                      <a:endParaRPr lang="en-AU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 err="1"/>
                        <a:t>na-bua</a:t>
                      </a:r>
                      <a:endParaRPr lang="en-AU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‘gather’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457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dirty="0" err="1"/>
                        <a:t>biʤaas</a:t>
                      </a:r>
                      <a:endParaRPr lang="en-AU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‘usually’ </a:t>
                      </a:r>
                      <a:r>
                        <a:rPr lang="en-AU" sz="1800" dirty="0"/>
                        <a:t>(from Malay </a:t>
                      </a:r>
                      <a:r>
                        <a:rPr lang="en-AU" sz="1800" dirty="0" err="1"/>
                        <a:t>biasa</a:t>
                      </a:r>
                      <a:r>
                        <a:rPr lang="en-AU" sz="1800" dirty="0"/>
                        <a:t>)</a:t>
                      </a:r>
                      <a:endParaRPr lang="en-AU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714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dirty="0" err="1"/>
                        <a:t>a|bʤaan</a:t>
                      </a:r>
                      <a:endParaRPr lang="en-AU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 err="1"/>
                        <a:t>bian</a:t>
                      </a:r>
                      <a:endParaRPr lang="en-AU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4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‘other’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7284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dirty="0" err="1"/>
                        <a:t>a|fɡue-l</a:t>
                      </a:r>
                      <a:endParaRPr lang="en-AU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foe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*</a:t>
                      </a:r>
                      <a:r>
                        <a:rPr lang="en-AU" sz="2400" dirty="0" err="1"/>
                        <a:t>buay</a:t>
                      </a:r>
                      <a:endParaRPr lang="en-AU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‘bean’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64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dirty="0" err="1"/>
                        <a:t>a|pɡuah</a:t>
                      </a:r>
                      <a:endParaRPr lang="en-AU" sz="2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 err="1"/>
                        <a:t>puah</a:t>
                      </a:r>
                      <a:endParaRPr lang="en-AU" sz="2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*</a:t>
                      </a:r>
                      <a:r>
                        <a:rPr lang="en-AU" sz="2400" dirty="0" err="1"/>
                        <a:t>buaq</a:t>
                      </a:r>
                      <a:endParaRPr lang="en-AU" sz="2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‘betel nut’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3488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ACD53E3-6264-45A4-9DF2-399ACD9106DB}"/>
              </a:ext>
            </a:extLst>
          </p:cNvPr>
          <p:cNvSpPr txBox="1"/>
          <p:nvPr/>
        </p:nvSpPr>
        <p:spPr>
          <a:xfrm>
            <a:off x="879478" y="2778145"/>
            <a:ext cx="655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16)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E6F42F9-D81C-4A61-80F7-93A25E23D52F}"/>
              </a:ext>
            </a:extLst>
          </p:cNvPr>
          <p:cNvSpPr txBox="1">
            <a:spLocks/>
          </p:cNvSpPr>
          <p:nvPr/>
        </p:nvSpPr>
        <p:spPr>
          <a:xfrm>
            <a:off x="1024128" y="2053633"/>
            <a:ext cx="9720073" cy="1910687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AU" sz="2400" dirty="0"/>
              <a:t>/ʤ/ and  /ɡ/ also attested word medially</a:t>
            </a:r>
          </a:p>
        </p:txBody>
      </p:sp>
    </p:spTree>
    <p:extLst>
      <p:ext uri="{BB962C8B-B14F-4D97-AF65-F5344CB8AC3E}">
        <p14:creationId xmlns:p14="http://schemas.microsoft.com/office/powerpoint/2010/main" val="17951412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1A168-9B68-4FA6-98C4-B87FA26DD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Diachronic sources of /</a:t>
            </a:r>
            <a:r>
              <a:rPr lang="en-AU" cap="none" dirty="0"/>
              <a:t>l</a:t>
            </a:r>
            <a:r>
              <a:rPr lang="en-AU" dirty="0"/>
              <a:t>/ insertion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8F5AE-D91F-434B-B2AF-AE81C4845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9720073" cy="40233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/l/ insertion is not a result of glide fortition- it is an inherited segment, resulting from *r &gt; /l/ sound change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Amfo'an and its closest relatives (</a:t>
            </a:r>
            <a:r>
              <a:rPr lang="en-AU" dirty="0" err="1"/>
              <a:t>Fatule'u</a:t>
            </a:r>
            <a:r>
              <a:rPr lang="en-AU" dirty="0"/>
              <a:t>, </a:t>
            </a:r>
            <a:r>
              <a:rPr lang="en-AU" dirty="0" err="1"/>
              <a:t>Baikeno</a:t>
            </a:r>
            <a:r>
              <a:rPr lang="en-AU" dirty="0"/>
              <a:t> + Molo) attest insertion of /l/ after /e/ final words before vowel-initial enclitics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It is apparent that formerly, these varieties  attested a process of /r/ insertion after vowel-final clitic hosts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This process is still attested in the </a:t>
            </a:r>
            <a:r>
              <a:rPr lang="en-AU" dirty="0" err="1"/>
              <a:t>Kusa-Manea</a:t>
            </a:r>
            <a:r>
              <a:rPr lang="en-AU" dirty="0"/>
              <a:t> variety of </a:t>
            </a:r>
            <a:r>
              <a:rPr lang="en-AU" dirty="0" err="1"/>
              <a:t>Meto</a:t>
            </a:r>
            <a:r>
              <a:rPr lang="en-A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5669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52CAC-BAF1-4F6C-AD5B-00A926D8D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Consonant insertion in Amfo'an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9A708-A696-4251-BBC8-636D482FF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667" y="1917511"/>
            <a:ext cx="9720073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AU" sz="2400" dirty="0"/>
              <a:t>Consonants are inserted after vowel final words when they occur at the end of a noun phrase</a:t>
            </a:r>
          </a:p>
          <a:p>
            <a:pPr>
              <a:buFont typeface="Arial" panose="020B0604020202020204" pitchFamily="34" charset="0"/>
              <a:buChar char="•"/>
            </a:pPr>
            <a:endParaRPr lang="en-AU" sz="2400" dirty="0"/>
          </a:p>
          <a:p>
            <a:pPr>
              <a:buFont typeface="Arial" panose="020B0604020202020204" pitchFamily="34" charset="0"/>
              <a:buChar char="•"/>
            </a:pPr>
            <a:endParaRPr lang="en-AU" sz="2400" dirty="0"/>
          </a:p>
          <a:p>
            <a:pPr>
              <a:buFont typeface="Arial" panose="020B0604020202020204" pitchFamily="34" charset="0"/>
              <a:buChar char="•"/>
            </a:pPr>
            <a:endParaRPr lang="en-AU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AU" sz="2400" dirty="0"/>
              <a:t>This presentation will demonstrate that the inserted segments are not a result of retention, but an innovation  and demonstrate that the inserted segments are a result of regular sound change</a:t>
            </a:r>
          </a:p>
          <a:p>
            <a:pPr marL="0" indent="0">
              <a:buNone/>
            </a:pPr>
            <a:endParaRPr lang="en-AU" sz="24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967F360-88F5-42B7-88D1-23FE0D814E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717802"/>
              </p:ext>
            </p:extLst>
          </p:nvPr>
        </p:nvGraphicFramePr>
        <p:xfrm>
          <a:off x="1185880" y="2743200"/>
          <a:ext cx="9157646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29429">
                  <a:extLst>
                    <a:ext uri="{9D8B030D-6E8A-4147-A177-3AD203B41FA5}">
                      <a16:colId xmlns:a16="http://schemas.microsoft.com/office/drawing/2014/main" val="150260176"/>
                    </a:ext>
                  </a:extLst>
                </a:gridCol>
                <a:gridCol w="1523704">
                  <a:extLst>
                    <a:ext uri="{9D8B030D-6E8A-4147-A177-3AD203B41FA5}">
                      <a16:colId xmlns:a16="http://schemas.microsoft.com/office/drawing/2014/main" val="2314797383"/>
                    </a:ext>
                  </a:extLst>
                </a:gridCol>
                <a:gridCol w="1651379">
                  <a:extLst>
                    <a:ext uri="{9D8B030D-6E8A-4147-A177-3AD203B41FA5}">
                      <a16:colId xmlns:a16="http://schemas.microsoft.com/office/drawing/2014/main" val="1101206862"/>
                    </a:ext>
                  </a:extLst>
                </a:gridCol>
                <a:gridCol w="1651379">
                  <a:extLst>
                    <a:ext uri="{9D8B030D-6E8A-4147-A177-3AD203B41FA5}">
                      <a16:colId xmlns:a16="http://schemas.microsoft.com/office/drawing/2014/main" val="2669973676"/>
                    </a:ext>
                  </a:extLst>
                </a:gridCol>
                <a:gridCol w="2101755">
                  <a:extLst>
                    <a:ext uri="{9D8B030D-6E8A-4147-A177-3AD203B41FA5}">
                      <a16:colId xmlns:a16="http://schemas.microsoft.com/office/drawing/2014/main" val="144020442"/>
                    </a:ext>
                  </a:extLst>
                </a:gridCol>
              </a:tblGrid>
              <a:tr h="363881">
                <a:tc>
                  <a:txBody>
                    <a:bodyPr/>
                    <a:lstStyle/>
                    <a:p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‘rope’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‘house’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‘bird’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‘dog’</a:t>
                      </a:r>
                      <a:endParaRPr lang="en-AU" sz="2400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6431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dirty="0"/>
                        <a:t>Phrase-Medial</a:t>
                      </a:r>
                      <a:endParaRPr lang="en-AU" sz="2400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 err="1"/>
                        <a:t>tani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 err="1"/>
                        <a:t>ume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 err="1"/>
                        <a:t>kolo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 err="1"/>
                        <a:t>asu</a:t>
                      </a:r>
                      <a:endParaRPr lang="en-AU" sz="2400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07442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AU" sz="2400" dirty="0"/>
                        <a:t>Phrase-final</a:t>
                      </a:r>
                      <a:endParaRPr lang="en-AU" sz="2400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 err="1"/>
                        <a:t>tani</a:t>
                      </a:r>
                      <a:r>
                        <a:rPr lang="en-AU" sz="2400" b="1" dirty="0" err="1"/>
                        <a:t>ʤ</a:t>
                      </a:r>
                      <a:endParaRPr lang="en-AU" sz="2400" b="1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 err="1"/>
                        <a:t>ume</a:t>
                      </a:r>
                      <a:r>
                        <a:rPr lang="en-AU" sz="2400" b="1" dirty="0" err="1"/>
                        <a:t>l</a:t>
                      </a:r>
                      <a:endParaRPr lang="en-AU" sz="24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 err="1"/>
                        <a:t>kolo</a:t>
                      </a:r>
                      <a:r>
                        <a:rPr lang="en-GB" sz="2400" b="1" dirty="0"/>
                        <a:t>ɡ</a:t>
                      </a:r>
                      <a:endParaRPr lang="en-AU" sz="24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 err="1"/>
                        <a:t>asu</a:t>
                      </a:r>
                      <a:r>
                        <a:rPr lang="en-GB" sz="2400" b="1" dirty="0"/>
                        <a:t>ɡ</a:t>
                      </a:r>
                      <a:endParaRPr lang="en-AU" sz="24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90523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D89607F-0477-4D37-ACB6-2E62C00CCC1B}"/>
              </a:ext>
            </a:extLst>
          </p:cNvPr>
          <p:cNvSpPr txBox="1"/>
          <p:nvPr/>
        </p:nvSpPr>
        <p:spPr>
          <a:xfrm>
            <a:off x="548297" y="2743200"/>
            <a:ext cx="43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2)</a:t>
            </a:r>
          </a:p>
        </p:txBody>
      </p:sp>
    </p:spTree>
    <p:extLst>
      <p:ext uri="{BB962C8B-B14F-4D97-AF65-F5344CB8AC3E}">
        <p14:creationId xmlns:p14="http://schemas.microsoft.com/office/powerpoint/2010/main" val="932870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0AA88-F36C-46F3-BE56-A9235F1A7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Kusa-manea</a:t>
            </a:r>
            <a:r>
              <a:rPr lang="en-AU" dirty="0"/>
              <a:t> consonant insertion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C4EC27D-F309-4B11-840D-B9FC1D68C1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4720562"/>
              </p:ext>
            </p:extLst>
          </p:nvPr>
        </p:nvGraphicFramePr>
        <p:xfrm>
          <a:off x="1459290" y="2818441"/>
          <a:ext cx="8849746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1299">
                  <a:extLst>
                    <a:ext uri="{9D8B030D-6E8A-4147-A177-3AD203B41FA5}">
                      <a16:colId xmlns:a16="http://schemas.microsoft.com/office/drawing/2014/main" val="2352718908"/>
                    </a:ext>
                  </a:extLst>
                </a:gridCol>
                <a:gridCol w="875984">
                  <a:extLst>
                    <a:ext uri="{9D8B030D-6E8A-4147-A177-3AD203B41FA5}">
                      <a16:colId xmlns:a16="http://schemas.microsoft.com/office/drawing/2014/main" val="846252895"/>
                    </a:ext>
                  </a:extLst>
                </a:gridCol>
                <a:gridCol w="1783947">
                  <a:extLst>
                    <a:ext uri="{9D8B030D-6E8A-4147-A177-3AD203B41FA5}">
                      <a16:colId xmlns:a16="http://schemas.microsoft.com/office/drawing/2014/main" val="2387159568"/>
                    </a:ext>
                  </a:extLst>
                </a:gridCol>
                <a:gridCol w="4408516">
                  <a:extLst>
                    <a:ext uri="{9D8B030D-6E8A-4147-A177-3AD203B41FA5}">
                      <a16:colId xmlns:a16="http://schemas.microsoft.com/office/drawing/2014/main" val="38018182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sz="2400" dirty="0" err="1"/>
                        <a:t>ai</a:t>
                      </a:r>
                      <a:r>
                        <a:rPr lang="en-AU" sz="2400" dirty="0"/>
                        <a:t> + aa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→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/>
                        <a:t>ai</a:t>
                      </a:r>
                      <a:r>
                        <a:rPr lang="en-GB" sz="2400" b="1" dirty="0" err="1"/>
                        <a:t>j</a:t>
                      </a:r>
                      <a:r>
                        <a:rPr lang="en-GB" sz="2400" dirty="0" err="1"/>
                        <a:t>aa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‘that fire’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436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dirty="0" err="1"/>
                        <a:t>oe</a:t>
                      </a:r>
                      <a:r>
                        <a:rPr lang="en-AU" sz="2400" dirty="0"/>
                        <a:t> + aa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→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/>
                        <a:t>oe</a:t>
                      </a:r>
                      <a:r>
                        <a:rPr lang="en-GB" sz="2400" b="1" dirty="0" err="1"/>
                        <a:t>r</a:t>
                      </a:r>
                      <a:r>
                        <a:rPr lang="en-GB" sz="2400" b="0" dirty="0" err="1"/>
                        <a:t>aa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‘that water’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69854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dirty="0" err="1"/>
                        <a:t>bia</a:t>
                      </a:r>
                      <a:r>
                        <a:rPr lang="en-AU" sz="2400" dirty="0"/>
                        <a:t> + aa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→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/>
                        <a:t>bia</a:t>
                      </a:r>
                      <a:r>
                        <a:rPr lang="en-GB" sz="2400" b="1" dirty="0" err="1"/>
                        <a:t>r</a:t>
                      </a:r>
                      <a:r>
                        <a:rPr lang="en-GB" sz="2400" dirty="0" err="1"/>
                        <a:t>aa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‘that cow’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305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dirty="0" err="1"/>
                        <a:t>oo</a:t>
                      </a:r>
                      <a:r>
                        <a:rPr lang="en-AU" sz="2400" dirty="0"/>
                        <a:t> + aa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→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ooaa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‘that bamboo’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32056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dirty="0" err="1"/>
                        <a:t>hau</a:t>
                      </a:r>
                      <a:r>
                        <a:rPr lang="en-AU" sz="2400" dirty="0"/>
                        <a:t> + aa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→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/>
                        <a:t>hau</a:t>
                      </a:r>
                      <a:r>
                        <a:rPr lang="en-GB" sz="2400" b="1" dirty="0" err="1"/>
                        <a:t>w</a:t>
                      </a:r>
                      <a:r>
                        <a:rPr lang="en-GB" sz="2400" b="0" dirty="0" err="1"/>
                        <a:t>aa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‘that tree’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66091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34A8772-3163-4197-AADD-FFBFF8CA880B}"/>
              </a:ext>
            </a:extLst>
          </p:cNvPr>
          <p:cNvSpPr txBox="1"/>
          <p:nvPr/>
        </p:nvSpPr>
        <p:spPr>
          <a:xfrm>
            <a:off x="5732060" y="5903452"/>
            <a:ext cx="5567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/>
              <a:t>Kusa-Manea</a:t>
            </a:r>
            <a:r>
              <a:rPr lang="en-AU" dirty="0"/>
              <a:t> data from Owen Edwards, </a:t>
            </a:r>
            <a:r>
              <a:rPr lang="en-AU" dirty="0" err="1"/>
              <a:t>p.c</a:t>
            </a:r>
            <a:r>
              <a:rPr lang="en-AU" dirty="0"/>
              <a:t>  February 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A819C4-9E13-4D55-929D-573D52532AD1}"/>
              </a:ext>
            </a:extLst>
          </p:cNvPr>
          <p:cNvSpPr txBox="1"/>
          <p:nvPr/>
        </p:nvSpPr>
        <p:spPr>
          <a:xfrm>
            <a:off x="696580" y="2818441"/>
            <a:ext cx="655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18)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7961C26-133C-4F56-BFAA-9B24EF43929C}"/>
              </a:ext>
            </a:extLst>
          </p:cNvPr>
          <p:cNvSpPr txBox="1">
            <a:spLocks/>
          </p:cNvSpPr>
          <p:nvPr/>
        </p:nvSpPr>
        <p:spPr>
          <a:xfrm>
            <a:off x="1024127" y="2084832"/>
            <a:ext cx="9720073" cy="461665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/r/ insertion after /e/ and /a/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651808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945A0-0A63-42CE-8610-AC994C9DD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Where did /</a:t>
            </a:r>
            <a:r>
              <a:rPr lang="en-AU" cap="none" dirty="0"/>
              <a:t>r</a:t>
            </a:r>
            <a:r>
              <a:rPr lang="en-AU" dirty="0"/>
              <a:t>/ insertion come from?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C43F5-65E0-45C8-BF60-BA2A602BE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No apparent phonological basis for /r/ insertion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no indication of where it came from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 err="1"/>
              <a:t>Kusa-Manea</a:t>
            </a:r>
            <a:r>
              <a:rPr lang="en-AU" dirty="0"/>
              <a:t> data limited- with current data, no further conclusions can be made</a:t>
            </a:r>
          </a:p>
        </p:txBody>
      </p:sp>
    </p:spTree>
    <p:extLst>
      <p:ext uri="{BB962C8B-B14F-4D97-AF65-F5344CB8AC3E}">
        <p14:creationId xmlns:p14="http://schemas.microsoft.com/office/powerpoint/2010/main" val="33336660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A2441-C926-4E68-AE6F-251F0A88A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about /</a:t>
            </a:r>
            <a:r>
              <a:rPr lang="en-GB" cap="none" dirty="0">
                <a:latin typeface="Arial Narrow" panose="020B0606020202030204" pitchFamily="34" charset="0"/>
              </a:rPr>
              <a:t>a</a:t>
            </a:r>
            <a:r>
              <a:rPr lang="en-AU" dirty="0"/>
              <a:t>/?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36498-E888-4014-A67D-640A12CEC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6" y="1941030"/>
            <a:ext cx="9720073" cy="108499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AU" sz="2400" dirty="0"/>
              <a:t>Very few /a/ final words- many historically /a/ final words underwent *a &gt; /e/ sound change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30DA6F8-7B07-42AD-B3DC-3F3B1E3819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019987"/>
              </p:ext>
            </p:extLst>
          </p:nvPr>
        </p:nvGraphicFramePr>
        <p:xfrm>
          <a:off x="2032000" y="2795194"/>
          <a:ext cx="8127999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92440723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37482588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395189244"/>
                    </a:ext>
                  </a:extLst>
                </a:gridCol>
              </a:tblGrid>
              <a:tr h="282842">
                <a:tc>
                  <a:txBody>
                    <a:bodyPr/>
                    <a:lstStyle/>
                    <a:p>
                      <a:r>
                        <a:rPr lang="en-AU" sz="2400" dirty="0"/>
                        <a:t>PMP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Amfo'an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Gloss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463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dirty="0"/>
                        <a:t>*</a:t>
                      </a:r>
                      <a:r>
                        <a:rPr lang="en-AU" sz="2400" dirty="0" err="1"/>
                        <a:t>Rum</a:t>
                      </a:r>
                      <a:r>
                        <a:rPr lang="en-AU" sz="2400" b="1" dirty="0" err="1"/>
                        <a:t>a</a:t>
                      </a:r>
                      <a:r>
                        <a:rPr lang="en-AU" sz="2400" dirty="0" err="1"/>
                        <a:t>q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 err="1"/>
                        <a:t>um</a:t>
                      </a:r>
                      <a:r>
                        <a:rPr lang="en-AU" sz="2400" b="1" dirty="0" err="1"/>
                        <a:t>e</a:t>
                      </a:r>
                      <a:r>
                        <a:rPr lang="en-AU" sz="2400" dirty="0"/>
                        <a:t>-l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‘house’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6286819"/>
                  </a:ext>
                </a:extLst>
              </a:tr>
              <a:tr h="3637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/>
                        <a:t>*ma-</a:t>
                      </a:r>
                      <a:r>
                        <a:rPr lang="en-AU" sz="2400" dirty="0" err="1"/>
                        <a:t>əs</a:t>
                      </a:r>
                      <a:r>
                        <a:rPr lang="en-AU" sz="2400" b="1" dirty="0" err="1"/>
                        <a:t>a</a:t>
                      </a:r>
                      <a:endParaRPr lang="en-AU" sz="2400" b="1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 err="1"/>
                        <a:t>mes</a:t>
                      </a:r>
                      <a:r>
                        <a:rPr lang="en-AU" sz="2400" b="1" dirty="0" err="1"/>
                        <a:t>e</a:t>
                      </a:r>
                      <a:endParaRPr lang="en-AU" sz="2400" b="1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‘alone’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237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dirty="0"/>
                        <a:t>*ma </a:t>
                      </a:r>
                      <a:r>
                        <a:rPr lang="en-AU" sz="2400" dirty="0" err="1"/>
                        <a:t>hat</a:t>
                      </a:r>
                      <a:r>
                        <a:rPr lang="en-AU" sz="2400" b="1" dirty="0" err="1"/>
                        <a:t>a</a:t>
                      </a:r>
                      <a:r>
                        <a:rPr lang="en-AU" sz="2400" dirty="0" err="1"/>
                        <a:t>q</a:t>
                      </a:r>
                      <a:r>
                        <a:rPr lang="en-AU" sz="2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n-mat</a:t>
                      </a:r>
                      <a:r>
                        <a:rPr lang="en-AU" sz="2400" b="1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‘raw’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36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dirty="0"/>
                        <a:t>*</a:t>
                      </a:r>
                      <a:r>
                        <a:rPr lang="en-AU" sz="2400" dirty="0" err="1"/>
                        <a:t>qaRt</a:t>
                      </a:r>
                      <a:r>
                        <a:rPr lang="en-AU" sz="2400" b="1" dirty="0" err="1"/>
                        <a:t>a</a:t>
                      </a:r>
                      <a:r>
                        <a:rPr lang="en-AU" sz="2400" dirty="0"/>
                        <a:t> </a:t>
                      </a:r>
                    </a:p>
                    <a:p>
                      <a:r>
                        <a:rPr lang="en-AU" sz="1800" dirty="0"/>
                        <a:t>‘black person’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at</a:t>
                      </a:r>
                      <a:r>
                        <a:rPr lang="en-AU" sz="2400" b="1" dirty="0"/>
                        <a:t>e</a:t>
                      </a:r>
                      <a:r>
                        <a:rPr lang="en-AU" sz="2400" dirty="0"/>
                        <a:t>-l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‘slave’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450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022A9AD-A473-441F-84BA-D2A6E457DC19}"/>
              </a:ext>
            </a:extLst>
          </p:cNvPr>
          <p:cNvSpPr txBox="1"/>
          <p:nvPr/>
        </p:nvSpPr>
        <p:spPr>
          <a:xfrm>
            <a:off x="1120251" y="2564362"/>
            <a:ext cx="655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19)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5BC85D1-833F-4F73-8A56-F8603C24B98C}"/>
              </a:ext>
            </a:extLst>
          </p:cNvPr>
          <p:cNvSpPr txBox="1">
            <a:spLocks/>
          </p:cNvSpPr>
          <p:nvPr/>
        </p:nvSpPr>
        <p:spPr>
          <a:xfrm>
            <a:off x="1024127" y="5414169"/>
            <a:ext cx="9720073" cy="1084997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AU" sz="2400" dirty="0"/>
              <a:t>It seems that there was so few /a/ final nominals that these forms became exceptions </a:t>
            </a:r>
          </a:p>
          <a:p>
            <a:pPr marL="0" indent="0">
              <a:buNone/>
            </a:pP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12107731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Implications +conclusions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61BA1982-8EEB-43A8-8B4B-F0B5BB1FA77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4" b="55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584337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3CD8C-E18C-4F5D-8FD2-C9054639D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796EC-441E-4DFA-A137-7C7E8D230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924334"/>
            <a:ext cx="9720073" cy="438502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Source of </a:t>
            </a:r>
            <a:r>
              <a:rPr lang="en-GB" dirty="0"/>
              <a:t>/</a:t>
            </a:r>
            <a:r>
              <a:rPr lang="en-AU" dirty="0">
                <a:cs typeface="Calibri" panose="020F0502020204030204" pitchFamily="34" charset="0"/>
              </a:rPr>
              <a:t>ʤ/, </a:t>
            </a:r>
            <a:r>
              <a:rPr lang="en-GB" dirty="0">
                <a:cs typeface="Calibri" panose="020F0502020204030204" pitchFamily="34" charset="0"/>
              </a:rPr>
              <a:t>/ɡ/ </a:t>
            </a:r>
            <a:r>
              <a:rPr lang="en-AU" dirty="0">
                <a:cs typeface="Calibri" panose="020F0502020204030204" pitchFamily="34" charset="0"/>
              </a:rPr>
              <a:t>and /l/</a:t>
            </a:r>
            <a:r>
              <a:rPr lang="en-AU" dirty="0"/>
              <a:t> insertion in Amfo'an can be accounted for diachronically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Consonant insertion in Amfo'an is an innovation: inserted consonants are not historical retentions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Inserted consonants are a result of regular sound change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Process comes from a former process of glide insertion after /</a:t>
            </a:r>
            <a:r>
              <a:rPr lang="en-AU" dirty="0" err="1"/>
              <a:t>i</a:t>
            </a:r>
            <a:r>
              <a:rPr lang="en-AU" dirty="0"/>
              <a:t>/ /o/ and /u/ and /r/ insertion after /e/ and /a/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Lack of synchronic insertion after /a/ can be explained by lack of /a/ final forms; it seems there were so few /a/ final words that they became exceptions</a:t>
            </a:r>
          </a:p>
        </p:txBody>
      </p:sp>
    </p:spTree>
    <p:extLst>
      <p:ext uri="{BB962C8B-B14F-4D97-AF65-F5344CB8AC3E}">
        <p14:creationId xmlns:p14="http://schemas.microsoft.com/office/powerpoint/2010/main" val="804133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Presentation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AU" sz="2800" dirty="0"/>
              <a:t>Introduction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800" dirty="0"/>
              <a:t>Overview of consonant insertion(s) in Amfo’an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800" dirty="0"/>
              <a:t>Retention?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800" dirty="0"/>
              <a:t>Innovation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800" dirty="0"/>
              <a:t>Proposed account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800" dirty="0"/>
              <a:t>Conclusions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76250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328" y="2002536"/>
            <a:ext cx="11122152" cy="17099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Amfo’an is a variety of </a:t>
            </a:r>
            <a:r>
              <a:rPr lang="en-AU" dirty="0" err="1"/>
              <a:t>Meto</a:t>
            </a:r>
            <a:r>
              <a:rPr lang="en-AU" dirty="0"/>
              <a:t>: a cluster of closely related Austronesian languages and dialects spoken on the western part of the island of Timor. 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" t="2783" r="929" b="2633"/>
          <a:stretch/>
        </p:blipFill>
        <p:spPr>
          <a:xfrm>
            <a:off x="2691384" y="2857500"/>
            <a:ext cx="6385560" cy="336804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553968" y="6316980"/>
            <a:ext cx="5452872" cy="541020"/>
          </a:xfrm>
          <a:prstGeom prst="rect">
            <a:avLst/>
          </a:prstGeom>
        </p:spPr>
        <p:txBody>
          <a:bodyPr vert="horz" lIns="45720" tIns="45720" rIns="45720" bIns="45720" rtlCol="0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Tw Cen MT" panose="020B0602020104020603" pitchFamily="34" charset="0"/>
              <a:buNone/>
            </a:pPr>
            <a:r>
              <a:rPr lang="en-AU" sz="2000" dirty="0"/>
              <a:t>Figure 1: Self-identified varieties of </a:t>
            </a:r>
            <a:r>
              <a:rPr lang="en-AU" sz="2000" dirty="0" err="1"/>
              <a:t>Uab</a:t>
            </a:r>
            <a:r>
              <a:rPr lang="en-AU" sz="2000" dirty="0"/>
              <a:t> </a:t>
            </a:r>
            <a:r>
              <a:rPr lang="en-AU" sz="2000" dirty="0" err="1"/>
              <a:t>Meto</a:t>
            </a:r>
            <a:r>
              <a:rPr lang="en-AU" sz="2000" dirty="0"/>
              <a:t> (Edwards 2016)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0994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65852-30C8-4766-B812-D1015D170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8A059-D98A-4FA7-A3A2-02521BB172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Final consonant insertion is a distinctive feature of Amfo’an and is highly salient to speakers</a:t>
            </a:r>
          </a:p>
          <a:p>
            <a:r>
              <a:rPr lang="en-AU" dirty="0"/>
              <a:t>more than 14 different dialects of Amfo’an</a:t>
            </a:r>
          </a:p>
          <a:p>
            <a:r>
              <a:rPr lang="en-AU" dirty="0"/>
              <a:t>Dialects have distinct lexical and morphophonological differences</a:t>
            </a:r>
          </a:p>
          <a:p>
            <a:r>
              <a:rPr lang="en-AU" dirty="0"/>
              <a:t> All dialects demonstrate processes of consonant insertion</a:t>
            </a:r>
          </a:p>
          <a:p>
            <a:r>
              <a:rPr lang="en-AU" dirty="0"/>
              <a:t>The data in this presentation is from the </a:t>
            </a:r>
            <a:r>
              <a:rPr lang="en-AU" dirty="0" err="1"/>
              <a:t>Nai'Bais</a:t>
            </a:r>
            <a:r>
              <a:rPr lang="en-AU" dirty="0"/>
              <a:t> dialect of Amfo’an as spoken in the </a:t>
            </a:r>
            <a:r>
              <a:rPr lang="en-AU" dirty="0" err="1"/>
              <a:t>desa</a:t>
            </a:r>
            <a:r>
              <a:rPr lang="en-AU" dirty="0"/>
              <a:t> (villages) of  </a:t>
            </a:r>
            <a:r>
              <a:rPr lang="en-AU" dirty="0" err="1"/>
              <a:t>Lelogama</a:t>
            </a:r>
            <a:r>
              <a:rPr lang="en-AU" dirty="0"/>
              <a:t> and </a:t>
            </a:r>
            <a:r>
              <a:rPr lang="en-AU" dirty="0" err="1"/>
              <a:t>Fatumonas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27136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Synchronic consonant Insertion(s) in Amfo'an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8" b="1665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28323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58200-D451-431C-89F7-073081CE1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Insertion before vowel-initial enclitics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FC814412-E7C1-4653-9F4B-E7A59EDE31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233400"/>
              </p:ext>
            </p:extLst>
          </p:nvPr>
        </p:nvGraphicFramePr>
        <p:xfrm>
          <a:off x="1024128" y="2736376"/>
          <a:ext cx="10187400" cy="2763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7900">
                  <a:extLst>
                    <a:ext uri="{9D8B030D-6E8A-4147-A177-3AD203B41FA5}">
                      <a16:colId xmlns:a16="http://schemas.microsoft.com/office/drawing/2014/main" val="390117211"/>
                    </a:ext>
                  </a:extLst>
                </a:gridCol>
                <a:gridCol w="1697900">
                  <a:extLst>
                    <a:ext uri="{9D8B030D-6E8A-4147-A177-3AD203B41FA5}">
                      <a16:colId xmlns:a16="http://schemas.microsoft.com/office/drawing/2014/main" val="3626028192"/>
                    </a:ext>
                  </a:extLst>
                </a:gridCol>
                <a:gridCol w="1697900">
                  <a:extLst>
                    <a:ext uri="{9D8B030D-6E8A-4147-A177-3AD203B41FA5}">
                      <a16:colId xmlns:a16="http://schemas.microsoft.com/office/drawing/2014/main" val="1834156025"/>
                    </a:ext>
                  </a:extLst>
                </a:gridCol>
                <a:gridCol w="1697900">
                  <a:extLst>
                    <a:ext uri="{9D8B030D-6E8A-4147-A177-3AD203B41FA5}">
                      <a16:colId xmlns:a16="http://schemas.microsoft.com/office/drawing/2014/main" val="2437645592"/>
                    </a:ext>
                  </a:extLst>
                </a:gridCol>
                <a:gridCol w="1697900">
                  <a:extLst>
                    <a:ext uri="{9D8B030D-6E8A-4147-A177-3AD203B41FA5}">
                      <a16:colId xmlns:a16="http://schemas.microsoft.com/office/drawing/2014/main" val="2537748107"/>
                    </a:ext>
                  </a:extLst>
                </a:gridCol>
                <a:gridCol w="1697900">
                  <a:extLst>
                    <a:ext uri="{9D8B030D-6E8A-4147-A177-3AD203B41FA5}">
                      <a16:colId xmlns:a16="http://schemas.microsoft.com/office/drawing/2014/main" val="1233953963"/>
                    </a:ext>
                  </a:extLst>
                </a:gridCol>
              </a:tblGrid>
              <a:tr h="690770">
                <a:tc>
                  <a:txBody>
                    <a:bodyPr/>
                    <a:lstStyle/>
                    <a:p>
                      <a:r>
                        <a:rPr lang="en-AU" sz="2400" dirty="0" err="1"/>
                        <a:t>fai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=</a:t>
                      </a:r>
                      <a:r>
                        <a:rPr lang="en-AU" sz="2400" dirty="0" err="1"/>
                        <a:t>es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→ 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 err="1">
                          <a:latin typeface="+mn-lt"/>
                        </a:rPr>
                        <a:t>fai</a:t>
                      </a:r>
                      <a:r>
                        <a:rPr lang="en-AU" sz="2400" b="1" dirty="0" err="1">
                          <a:latin typeface="+mn-lt"/>
                          <a:cs typeface="Calibri" panose="020F0502020204030204" pitchFamily="34" charset="0"/>
                        </a:rPr>
                        <a:t>ʤ</a:t>
                      </a:r>
                      <a:r>
                        <a:rPr lang="en-AU" sz="2400" dirty="0" err="1">
                          <a:latin typeface="+mn-lt"/>
                          <a:cs typeface="Calibri" panose="020F0502020204030204" pitchFamily="34" charset="0"/>
                        </a:rPr>
                        <a:t>es</a:t>
                      </a:r>
                      <a:endParaRPr lang="en-AU" sz="2400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‘one night’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894221"/>
                  </a:ext>
                </a:extLst>
              </a:tr>
              <a:tr h="690770">
                <a:tc>
                  <a:txBody>
                    <a:bodyPr/>
                    <a:lstStyle/>
                    <a:p>
                      <a:r>
                        <a:rPr lang="en-AU" sz="2400" dirty="0" err="1"/>
                        <a:t>noe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 =</a:t>
                      </a:r>
                      <a:r>
                        <a:rPr lang="en-AU" sz="2400" dirty="0" err="1"/>
                        <a:t>es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→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 err="1"/>
                        <a:t>noe</a:t>
                      </a:r>
                      <a:r>
                        <a:rPr lang="en-AU" sz="2400" b="1" dirty="0" err="1"/>
                        <a:t>l</a:t>
                      </a:r>
                      <a:r>
                        <a:rPr lang="en-AU" sz="2400" dirty="0" err="1"/>
                        <a:t>es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‘one river’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6493814"/>
                  </a:ext>
                </a:extLst>
              </a:tr>
              <a:tr h="690770">
                <a:tc>
                  <a:txBody>
                    <a:bodyPr/>
                    <a:lstStyle/>
                    <a:p>
                      <a:r>
                        <a:rPr lang="en-AU" sz="2400" dirty="0" err="1"/>
                        <a:t>meo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/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/>
                        <a:t> =</a:t>
                      </a:r>
                      <a:r>
                        <a:rPr lang="en-AU" sz="2400" dirty="0" err="1"/>
                        <a:t>es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→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 err="1"/>
                        <a:t>meo</a:t>
                      </a:r>
                      <a:r>
                        <a:rPr lang="en-GB" sz="2400" b="1" dirty="0" err="1"/>
                        <a:t>ɡw</a:t>
                      </a:r>
                      <a:r>
                        <a:rPr lang="en-GB" sz="2400" dirty="0" err="1"/>
                        <a:t>es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‘one cat’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012945"/>
                  </a:ext>
                </a:extLst>
              </a:tr>
              <a:tr h="690770">
                <a:tc>
                  <a:txBody>
                    <a:bodyPr/>
                    <a:lstStyle/>
                    <a:p>
                      <a:r>
                        <a:rPr lang="en-AU" sz="2400" dirty="0" err="1"/>
                        <a:t>hau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/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/>
                        <a:t> =</a:t>
                      </a:r>
                      <a:r>
                        <a:rPr lang="en-AU" sz="2400" dirty="0" err="1"/>
                        <a:t>es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→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 err="1"/>
                        <a:t>hau</a:t>
                      </a:r>
                      <a:r>
                        <a:rPr lang="en-GB" sz="2400" b="1" dirty="0" err="1"/>
                        <a:t>ɡw</a:t>
                      </a:r>
                      <a:r>
                        <a:rPr lang="en-GB" sz="2400" dirty="0" err="1"/>
                        <a:t>es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‘one tree’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447486"/>
                  </a:ext>
                </a:extLst>
              </a:tr>
            </a:tbl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087BAF5-9696-4158-A37C-3BB67932886B}"/>
              </a:ext>
            </a:extLst>
          </p:cNvPr>
          <p:cNvSpPr txBox="1">
            <a:spLocks/>
          </p:cNvSpPr>
          <p:nvPr/>
        </p:nvSpPr>
        <p:spPr>
          <a:xfrm>
            <a:off x="1235963" y="1891624"/>
            <a:ext cx="9720073" cy="1019215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AU" sz="2400" dirty="0"/>
              <a:t>If a vowel-final clitic host is followed by a vowel-initial enclitic, consonant insertion occurs</a:t>
            </a:r>
          </a:p>
          <a:p>
            <a:pPr marL="0" indent="0">
              <a:buFont typeface="Tw Cen MT" panose="020B0602020104020603" pitchFamily="34" charset="0"/>
              <a:buNone/>
            </a:pPr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5D730D-5020-4609-9F04-6619BDAA8342}"/>
              </a:ext>
            </a:extLst>
          </p:cNvPr>
          <p:cNvSpPr txBox="1"/>
          <p:nvPr/>
        </p:nvSpPr>
        <p:spPr>
          <a:xfrm>
            <a:off x="398022" y="2726173"/>
            <a:ext cx="43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3)</a:t>
            </a:r>
          </a:p>
        </p:txBody>
      </p:sp>
    </p:spTree>
    <p:extLst>
      <p:ext uri="{BB962C8B-B14F-4D97-AF65-F5344CB8AC3E}">
        <p14:creationId xmlns:p14="http://schemas.microsoft.com/office/powerpoint/2010/main" val="185924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53E96-50A3-43C7-B9F6-6BF8B3643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299" y="581440"/>
            <a:ext cx="9720072" cy="1499616"/>
          </a:xfrm>
        </p:spPr>
        <p:txBody>
          <a:bodyPr/>
          <a:lstStyle/>
          <a:p>
            <a:r>
              <a:rPr lang="en-AU" dirty="0"/>
              <a:t>Insertion before vowel initial enclitics: nouns</a:t>
            </a:r>
          </a:p>
        </p:txBody>
      </p:sp>
      <p:graphicFrame>
        <p:nvGraphicFramePr>
          <p:cNvPr id="4" name="Content Placeholder 7">
            <a:extLst>
              <a:ext uri="{FF2B5EF4-FFF2-40B4-BE49-F238E27FC236}">
                <a16:creationId xmlns:a16="http://schemas.microsoft.com/office/drawing/2014/main" id="{3C0EBE26-2263-4BBD-9558-104189AC83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8453596"/>
              </p:ext>
            </p:extLst>
          </p:nvPr>
        </p:nvGraphicFramePr>
        <p:xfrm>
          <a:off x="1235963" y="3640573"/>
          <a:ext cx="10187400" cy="20723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7900">
                  <a:extLst>
                    <a:ext uri="{9D8B030D-6E8A-4147-A177-3AD203B41FA5}">
                      <a16:colId xmlns:a16="http://schemas.microsoft.com/office/drawing/2014/main" val="390117211"/>
                    </a:ext>
                  </a:extLst>
                </a:gridCol>
                <a:gridCol w="1697900">
                  <a:extLst>
                    <a:ext uri="{9D8B030D-6E8A-4147-A177-3AD203B41FA5}">
                      <a16:colId xmlns:a16="http://schemas.microsoft.com/office/drawing/2014/main" val="3626028192"/>
                    </a:ext>
                  </a:extLst>
                </a:gridCol>
                <a:gridCol w="1697900">
                  <a:extLst>
                    <a:ext uri="{9D8B030D-6E8A-4147-A177-3AD203B41FA5}">
                      <a16:colId xmlns:a16="http://schemas.microsoft.com/office/drawing/2014/main" val="1834156025"/>
                    </a:ext>
                  </a:extLst>
                </a:gridCol>
                <a:gridCol w="1697900">
                  <a:extLst>
                    <a:ext uri="{9D8B030D-6E8A-4147-A177-3AD203B41FA5}">
                      <a16:colId xmlns:a16="http://schemas.microsoft.com/office/drawing/2014/main" val="2437645592"/>
                    </a:ext>
                  </a:extLst>
                </a:gridCol>
                <a:gridCol w="1697900">
                  <a:extLst>
                    <a:ext uri="{9D8B030D-6E8A-4147-A177-3AD203B41FA5}">
                      <a16:colId xmlns:a16="http://schemas.microsoft.com/office/drawing/2014/main" val="2537748107"/>
                    </a:ext>
                  </a:extLst>
                </a:gridCol>
                <a:gridCol w="1697900">
                  <a:extLst>
                    <a:ext uri="{9D8B030D-6E8A-4147-A177-3AD203B41FA5}">
                      <a16:colId xmlns:a16="http://schemas.microsoft.com/office/drawing/2014/main" val="1233953963"/>
                    </a:ext>
                  </a:extLst>
                </a:gridCol>
              </a:tblGrid>
              <a:tr h="690770">
                <a:tc>
                  <a:txBody>
                    <a:bodyPr/>
                    <a:lstStyle/>
                    <a:p>
                      <a:r>
                        <a:rPr lang="en-AU" sz="2400" dirty="0"/>
                        <a:t>bale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 =</a:t>
                      </a:r>
                      <a:r>
                        <a:rPr lang="en-AU" sz="2400" dirty="0" err="1"/>
                        <a:t>es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→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b="0" dirty="0" err="1"/>
                        <a:t>baa</a:t>
                      </a:r>
                      <a:r>
                        <a:rPr lang="en-AU" sz="2400" b="1" dirty="0" err="1"/>
                        <a:t>l</a:t>
                      </a:r>
                      <a:r>
                        <a:rPr lang="en-AU" sz="2400" dirty="0" err="1"/>
                        <a:t>es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‘one place’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6493814"/>
                  </a:ext>
                </a:extLst>
              </a:tr>
              <a:tr h="690770">
                <a:tc>
                  <a:txBody>
                    <a:bodyPr/>
                    <a:lstStyle/>
                    <a:p>
                      <a:r>
                        <a:rPr lang="en-AU" sz="2400" dirty="0" err="1"/>
                        <a:t>neno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/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/>
                        <a:t> =</a:t>
                      </a:r>
                      <a:r>
                        <a:rPr lang="en-AU" sz="2400" dirty="0" err="1"/>
                        <a:t>es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→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b="0" dirty="0" err="1"/>
                        <a:t>neen</a:t>
                      </a:r>
                      <a:r>
                        <a:rPr lang="en-GB" sz="2400" b="1" dirty="0" err="1"/>
                        <a:t>ɡw</a:t>
                      </a:r>
                      <a:r>
                        <a:rPr lang="en-GB" sz="2400" dirty="0" err="1"/>
                        <a:t>es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‘one day’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012945"/>
                  </a:ext>
                </a:extLst>
              </a:tr>
              <a:tr h="690770">
                <a:tc>
                  <a:txBody>
                    <a:bodyPr/>
                    <a:lstStyle/>
                    <a:p>
                      <a:r>
                        <a:rPr lang="en-AU" sz="2400" dirty="0" err="1"/>
                        <a:t>asu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/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/>
                        <a:t> =</a:t>
                      </a:r>
                      <a:r>
                        <a:rPr lang="en-AU" sz="2400" dirty="0" err="1"/>
                        <a:t>es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→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 err="1"/>
                        <a:t>aas</a:t>
                      </a:r>
                      <a:r>
                        <a:rPr lang="en-GB" sz="2400" b="1" dirty="0" err="1"/>
                        <a:t>ɡw</a:t>
                      </a:r>
                      <a:r>
                        <a:rPr lang="en-GB" sz="2400" dirty="0" err="1"/>
                        <a:t>es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‘one dog’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447486"/>
                  </a:ext>
                </a:extLst>
              </a:tr>
            </a:tbl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892CAFC-7968-4E05-849F-D2BD82573D04}"/>
              </a:ext>
            </a:extLst>
          </p:cNvPr>
          <p:cNvSpPr txBox="1">
            <a:spLocks/>
          </p:cNvSpPr>
          <p:nvPr/>
        </p:nvSpPr>
        <p:spPr>
          <a:xfrm>
            <a:off x="1235963" y="1891624"/>
            <a:ext cx="9720073" cy="1019215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AU" sz="2400" dirty="0"/>
              <a:t>If CV final, consonant inserted , host undergoes metathesis + vowel assimilation</a:t>
            </a:r>
          </a:p>
          <a:p>
            <a:pPr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0" indent="0">
              <a:buFont typeface="Tw Cen MT" panose="020B0602020104020603" pitchFamily="34" charset="0"/>
              <a:buNone/>
            </a:pPr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DAAE75-3917-444A-8A29-A45F4D4F7445}"/>
              </a:ext>
            </a:extLst>
          </p:cNvPr>
          <p:cNvSpPr txBox="1"/>
          <p:nvPr/>
        </p:nvSpPr>
        <p:spPr>
          <a:xfrm>
            <a:off x="398022" y="2726173"/>
            <a:ext cx="43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4)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5C24A81-07C9-426A-BC75-4565FABCFD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595274"/>
              </p:ext>
            </p:extLst>
          </p:nvPr>
        </p:nvGraphicFramePr>
        <p:xfrm>
          <a:off x="1235963" y="2726173"/>
          <a:ext cx="1018740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0258">
                  <a:extLst>
                    <a:ext uri="{9D8B030D-6E8A-4147-A177-3AD203B41FA5}">
                      <a16:colId xmlns:a16="http://schemas.microsoft.com/office/drawing/2014/main" val="2150555372"/>
                    </a:ext>
                  </a:extLst>
                </a:gridCol>
                <a:gridCol w="491319">
                  <a:extLst>
                    <a:ext uri="{9D8B030D-6E8A-4147-A177-3AD203B41FA5}">
                      <a16:colId xmlns:a16="http://schemas.microsoft.com/office/drawing/2014/main" val="3692850615"/>
                    </a:ext>
                  </a:extLst>
                </a:gridCol>
                <a:gridCol w="682388">
                  <a:extLst>
                    <a:ext uri="{9D8B030D-6E8A-4147-A177-3AD203B41FA5}">
                      <a16:colId xmlns:a16="http://schemas.microsoft.com/office/drawing/2014/main" val="2176548342"/>
                    </a:ext>
                  </a:extLst>
                </a:gridCol>
                <a:gridCol w="545911">
                  <a:extLst>
                    <a:ext uri="{9D8B030D-6E8A-4147-A177-3AD203B41FA5}">
                      <a16:colId xmlns:a16="http://schemas.microsoft.com/office/drawing/2014/main" val="1633934639"/>
                    </a:ext>
                  </a:extLst>
                </a:gridCol>
                <a:gridCol w="1378424">
                  <a:extLst>
                    <a:ext uri="{9D8B030D-6E8A-4147-A177-3AD203B41FA5}">
                      <a16:colId xmlns:a16="http://schemas.microsoft.com/office/drawing/2014/main" val="379561959"/>
                    </a:ext>
                  </a:extLst>
                </a:gridCol>
                <a:gridCol w="600501">
                  <a:extLst>
                    <a:ext uri="{9D8B030D-6E8A-4147-A177-3AD203B41FA5}">
                      <a16:colId xmlns:a16="http://schemas.microsoft.com/office/drawing/2014/main" val="1077550632"/>
                    </a:ext>
                  </a:extLst>
                </a:gridCol>
                <a:gridCol w="1392072">
                  <a:extLst>
                    <a:ext uri="{9D8B030D-6E8A-4147-A177-3AD203B41FA5}">
                      <a16:colId xmlns:a16="http://schemas.microsoft.com/office/drawing/2014/main" val="2584648798"/>
                    </a:ext>
                  </a:extLst>
                </a:gridCol>
                <a:gridCol w="545910">
                  <a:extLst>
                    <a:ext uri="{9D8B030D-6E8A-4147-A177-3AD203B41FA5}">
                      <a16:colId xmlns:a16="http://schemas.microsoft.com/office/drawing/2014/main" val="3343674973"/>
                    </a:ext>
                  </a:extLst>
                </a:gridCol>
                <a:gridCol w="2142699">
                  <a:extLst>
                    <a:ext uri="{9D8B030D-6E8A-4147-A177-3AD203B41FA5}">
                      <a16:colId xmlns:a16="http://schemas.microsoft.com/office/drawing/2014/main" val="103627400"/>
                    </a:ext>
                  </a:extLst>
                </a:gridCol>
                <a:gridCol w="1637918">
                  <a:extLst>
                    <a:ext uri="{9D8B030D-6E8A-4147-A177-3AD203B41FA5}">
                      <a16:colId xmlns:a16="http://schemas.microsoft.com/office/drawing/2014/main" val="3302559957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r>
                        <a:rPr lang="en-AU" sz="2400" dirty="0" err="1"/>
                        <a:t>fafi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AU" sz="2400" dirty="0"/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AU" sz="2400" dirty="0"/>
                        <a:t>=</a:t>
                      </a:r>
                      <a:r>
                        <a:rPr lang="en-AU" sz="2400" dirty="0" err="1"/>
                        <a:t>es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GB" sz="2400" dirty="0"/>
                        <a:t>→ 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 err="1"/>
                        <a:t>f</a:t>
                      </a:r>
                      <a:r>
                        <a:rPr lang="en-AU" sz="2400" b="1" dirty="0" err="1">
                          <a:solidFill>
                            <a:schemeClr val="accent4"/>
                          </a:solidFill>
                        </a:rPr>
                        <a:t>a</a:t>
                      </a:r>
                      <a:r>
                        <a:rPr lang="en-AU" sz="2400" dirty="0" err="1"/>
                        <a:t>f</a:t>
                      </a:r>
                      <a:r>
                        <a:rPr lang="en-AU" sz="2400" b="1" dirty="0" err="1">
                          <a:solidFill>
                            <a:schemeClr val="accent2"/>
                          </a:solidFill>
                        </a:rPr>
                        <a:t>i</a:t>
                      </a:r>
                      <a:r>
                        <a:rPr lang="en-GB" sz="2400" b="1" dirty="0" err="1"/>
                        <a:t>ʤ</a:t>
                      </a:r>
                      <a:r>
                        <a:rPr lang="en-GB" sz="2400" dirty="0" err="1"/>
                        <a:t>es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GB" sz="2400" dirty="0"/>
                        <a:t>→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/>
                        <a:t>f</a:t>
                      </a:r>
                      <a:r>
                        <a:rPr lang="en-GB" sz="2400" b="1" dirty="0" err="1">
                          <a:solidFill>
                            <a:schemeClr val="accent4"/>
                          </a:solidFill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chemeClr val="accent2"/>
                          </a:solidFill>
                        </a:rPr>
                        <a:t>i</a:t>
                      </a:r>
                      <a:r>
                        <a:rPr lang="en-GB" sz="2400" dirty="0" err="1"/>
                        <a:t>fʤes</a:t>
                      </a:r>
                      <a:endParaRPr lang="en-AU" sz="2400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GB" sz="2400" dirty="0"/>
                        <a:t>→</a:t>
                      </a:r>
                      <a:endParaRPr lang="en-AU" sz="2400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 err="1"/>
                        <a:t>f</a:t>
                      </a:r>
                      <a:r>
                        <a:rPr lang="en-AU" sz="2400" b="1" dirty="0" err="1">
                          <a:solidFill>
                            <a:schemeClr val="accent4"/>
                          </a:solidFill>
                        </a:rPr>
                        <a:t>aa</a:t>
                      </a:r>
                      <a:r>
                        <a:rPr lang="en-AU" sz="2400" dirty="0" err="1"/>
                        <a:t>fʤes</a:t>
                      </a:r>
                      <a:endParaRPr lang="en-A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AU" sz="2400" dirty="0"/>
                        <a:t>‘one pig’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437279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AU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800" i="1" dirty="0"/>
                        <a:t>C-insertion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800" i="1" dirty="0">
                          <a:latin typeface="+mn-lt"/>
                        </a:rPr>
                        <a:t>Metathesis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AU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800" i="1" dirty="0">
                          <a:latin typeface="+mn-lt"/>
                        </a:rPr>
                        <a:t>Vowel assimilation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A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83718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39549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Custom 5">
      <a:majorFont>
        <a:latin typeface="Tw Cen MT Condensed"/>
        <a:ea typeface=""/>
        <a:cs typeface=""/>
      </a:majorFont>
      <a:minorFont>
        <a:latin typeface="Calibri Light"/>
        <a:ea typeface=""/>
        <a:cs typeface="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TM02900720[[fn=Integral]]</Template>
  <TotalTime>50715</TotalTime>
  <Words>2217</Words>
  <Application>Microsoft Office PowerPoint</Application>
  <PresentationFormat>Widescreen</PresentationFormat>
  <Paragraphs>552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Arial Narrow</vt:lpstr>
      <vt:lpstr>Calibri</vt:lpstr>
      <vt:lpstr>Calibri Light</vt:lpstr>
      <vt:lpstr>Tw Cen MT</vt:lpstr>
      <vt:lpstr>Tw Cen MT Condensed</vt:lpstr>
      <vt:lpstr>Wingdings 3</vt:lpstr>
      <vt:lpstr>Integral</vt:lpstr>
      <vt:lpstr>Amfo'an consonant insertion: Diachronic origins</vt:lpstr>
      <vt:lpstr>Consonant insertion in Amfo'an </vt:lpstr>
      <vt:lpstr>Consonant insertion in Amfo'an </vt:lpstr>
      <vt:lpstr>Presentation outline</vt:lpstr>
      <vt:lpstr>Introduction</vt:lpstr>
      <vt:lpstr>introduction</vt:lpstr>
      <vt:lpstr>Synchronic consonant Insertion(s) in Amfo'an</vt:lpstr>
      <vt:lpstr>Insertion before vowel-initial enclitics</vt:lpstr>
      <vt:lpstr>Insertion before vowel initial enclitics: nouns</vt:lpstr>
      <vt:lpstr>Insertion before vowel initial enclitics: Verbs</vt:lpstr>
      <vt:lpstr>Noun Phrase Final consonant insertion</vt:lpstr>
      <vt:lpstr>Noun modification</vt:lpstr>
      <vt:lpstr>Functions of Np-final consonant insertion</vt:lpstr>
      <vt:lpstr>Functions of Np-final consonant insertion</vt:lpstr>
      <vt:lpstr>Synchronic productivity </vt:lpstr>
      <vt:lpstr>About /a/</vt:lpstr>
      <vt:lpstr>About /a/</vt:lpstr>
      <vt:lpstr>Non- ‘minimal’ consonant insertion</vt:lpstr>
      <vt:lpstr>Retention?</vt:lpstr>
      <vt:lpstr>Are the consonants retentions?</vt:lpstr>
      <vt:lpstr>Retained consonants?</vt:lpstr>
      <vt:lpstr>Consonant-final forms in PMP + Amfo'an Cognates</vt:lpstr>
      <vt:lpstr>Innovation</vt:lpstr>
      <vt:lpstr>innovation</vt:lpstr>
      <vt:lpstr>proposed Account</vt:lpstr>
      <vt:lpstr>Diachronic origins of the inserted segments</vt:lpstr>
      <vt:lpstr>Glide epenthesis + fortition</vt:lpstr>
      <vt:lpstr>Word-medial Glide fortition</vt:lpstr>
      <vt:lpstr>Diachronic sources of /l/ insertion</vt:lpstr>
      <vt:lpstr>Kusa-manea consonant insertion</vt:lpstr>
      <vt:lpstr>Where did /r/ insertion come from?</vt:lpstr>
      <vt:lpstr>What about /a/?</vt:lpstr>
      <vt:lpstr>Implications +conclusions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Amfo’an consonant insertion</dc:title>
  <dc:creator>Kirsten Culhane</dc:creator>
  <cp:lastModifiedBy>Kirsten Culhane</cp:lastModifiedBy>
  <cp:revision>240</cp:revision>
  <dcterms:created xsi:type="dcterms:W3CDTF">2017-02-22T03:11:22Z</dcterms:created>
  <dcterms:modified xsi:type="dcterms:W3CDTF">2018-05-28T12:48:16Z</dcterms:modified>
</cp:coreProperties>
</file>