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5"/>
  </p:notesMasterIdLst>
  <p:handoutMasterIdLst>
    <p:handoutMasterId r:id="rId26"/>
  </p:handoutMasterIdLst>
  <p:sldIdLst>
    <p:sldId id="257" r:id="rId2"/>
    <p:sldId id="298" r:id="rId3"/>
    <p:sldId id="260" r:id="rId4"/>
    <p:sldId id="297" r:id="rId5"/>
    <p:sldId id="264" r:id="rId6"/>
    <p:sldId id="292" r:id="rId7"/>
    <p:sldId id="266" r:id="rId8"/>
    <p:sldId id="295" r:id="rId9"/>
    <p:sldId id="293" r:id="rId10"/>
    <p:sldId id="294" r:id="rId11"/>
    <p:sldId id="285" r:id="rId12"/>
    <p:sldId id="273" r:id="rId13"/>
    <p:sldId id="287" r:id="rId14"/>
    <p:sldId id="296" r:id="rId15"/>
    <p:sldId id="279" r:id="rId16"/>
    <p:sldId id="274" r:id="rId17"/>
    <p:sldId id="286" r:id="rId18"/>
    <p:sldId id="278" r:id="rId19"/>
    <p:sldId id="280" r:id="rId20"/>
    <p:sldId id="283" r:id="rId21"/>
    <p:sldId id="289" r:id="rId22"/>
    <p:sldId id="291" r:id="rId23"/>
    <p:sldId id="284" r:id="rId24"/>
  </p:sldIdLst>
  <p:sldSz cx="9144000" cy="6858000" type="screen4x3"/>
  <p:notesSz cx="6954838" cy="93091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81183" autoAdjust="0"/>
  </p:normalViewPr>
  <p:slideViewPr>
    <p:cSldViewPr>
      <p:cViewPr>
        <p:scale>
          <a:sx n="70" d="100"/>
          <a:sy n="70" d="100"/>
        </p:scale>
        <p:origin x="-1302" y="5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4471" cy="4652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8734" y="0"/>
            <a:ext cx="3014471" cy="4652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531F67-770F-4B25-9D7B-DA8FCB2091A9}" type="datetimeFigureOut">
              <a:rPr lang="pt-PT" smtClean="0"/>
              <a:pPr/>
              <a:t>07-06-2018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82"/>
            <a:ext cx="3014471" cy="4652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8734" y="8842382"/>
            <a:ext cx="3014471" cy="4652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4258F7-FAF5-4164-8D12-EE576A281272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1993853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54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54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92080-56D5-469E-B03F-15EAB67A3FC5}" type="datetimeFigureOut">
              <a:rPr lang="pt-PT" smtClean="0"/>
              <a:pPr/>
              <a:t>07-06-2018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698500"/>
            <a:ext cx="4652962" cy="3489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5" y="4421823"/>
            <a:ext cx="5563870" cy="41890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13763" cy="4654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30"/>
            <a:ext cx="3013763" cy="4654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AC2E71-4297-4578-B9E0-90200C55415A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2792451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baseline="0" smtClean="0"/>
          </a:p>
          <a:p>
            <a:endParaRPr lang="pt-PT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C2E71-4297-4578-B9E0-90200C55415A}" type="slidenum">
              <a:rPr lang="pt-PT" smtClean="0"/>
              <a:pPr/>
              <a:t>1</a:t>
            </a:fld>
            <a:endParaRPr lang="pt-PT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C2E71-4297-4578-B9E0-90200C55415A}" type="slidenum">
              <a:rPr lang="pt-PT" smtClean="0"/>
              <a:pPr/>
              <a:t>12</a:t>
            </a:fld>
            <a:endParaRPr lang="pt-PT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C2E71-4297-4578-B9E0-90200C55415A}" type="slidenum">
              <a:rPr lang="pt-PT" smtClean="0"/>
              <a:pPr/>
              <a:t>13</a:t>
            </a:fld>
            <a:endParaRPr lang="pt-PT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C2E71-4297-4578-B9E0-90200C55415A}" type="slidenum">
              <a:rPr lang="pt-PT" smtClean="0"/>
              <a:pPr/>
              <a:t>15</a:t>
            </a:fld>
            <a:endParaRPr lang="pt-PT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C2E71-4297-4578-B9E0-90200C55415A}" type="slidenum">
              <a:rPr lang="pt-PT" smtClean="0"/>
              <a:pPr/>
              <a:t>16</a:t>
            </a:fld>
            <a:endParaRPr lang="pt-PT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C2E71-4297-4578-B9E0-90200C55415A}" type="slidenum">
              <a:rPr lang="pt-PT" smtClean="0"/>
              <a:pPr/>
              <a:t>17</a:t>
            </a:fld>
            <a:endParaRPr lang="pt-PT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C2E71-4297-4578-B9E0-90200C55415A}" type="slidenum">
              <a:rPr lang="pt-PT" smtClean="0"/>
              <a:pPr/>
              <a:t>18</a:t>
            </a:fld>
            <a:endParaRPr lang="pt-PT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C2E71-4297-4578-B9E0-90200C55415A}" type="slidenum">
              <a:rPr lang="pt-PT" smtClean="0"/>
              <a:pPr/>
              <a:t>20</a:t>
            </a:fld>
            <a:endParaRPr lang="pt-PT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C2E71-4297-4578-B9E0-90200C55415A}" type="slidenum">
              <a:rPr lang="pt-PT" smtClean="0"/>
              <a:pPr/>
              <a:t>21</a:t>
            </a:fld>
            <a:endParaRPr lang="pt-PT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C2E71-4297-4578-B9E0-90200C55415A}" type="slidenum">
              <a:rPr lang="pt-PT" smtClean="0"/>
              <a:pPr/>
              <a:t>22</a:t>
            </a:fld>
            <a:endParaRPr lang="pt-PT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C2E71-4297-4578-B9E0-90200C55415A}" type="slidenum">
              <a:rPr lang="pt-PT" smtClean="0"/>
              <a:pPr/>
              <a:t>23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C2E71-4297-4578-B9E0-90200C55415A}" type="slidenum">
              <a:rPr lang="pt-PT" smtClean="0"/>
              <a:pPr/>
              <a:t>3</a:t>
            </a:fld>
            <a:endParaRPr lang="pt-P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pt-PT" dirty="0" smtClean="0"/>
          </a:p>
          <a:p>
            <a:pPr>
              <a:buNone/>
            </a:pPr>
            <a:endParaRPr lang="pt-PT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C2E71-4297-4578-B9E0-90200C55415A}" type="slidenum">
              <a:rPr lang="pt-PT" smtClean="0"/>
              <a:pPr/>
              <a:t>4</a:t>
            </a:fld>
            <a:endParaRPr lang="pt-P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pPr>
              <a:buFont typeface="Wingdings" pitchFamily="2" charset="2"/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C2E71-4297-4578-B9E0-90200C55415A}" type="slidenum">
              <a:rPr lang="pt-PT" smtClean="0"/>
              <a:pPr/>
              <a:t>5</a:t>
            </a:fld>
            <a:endParaRPr lang="pt-P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C2E71-4297-4578-B9E0-90200C55415A}" type="slidenum">
              <a:rPr lang="pt-PT" smtClean="0"/>
              <a:pPr/>
              <a:t>6</a:t>
            </a:fld>
            <a:endParaRPr lang="pt-P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C2E71-4297-4578-B9E0-90200C55415A}" type="slidenum">
              <a:rPr lang="pt-PT" smtClean="0"/>
              <a:pPr/>
              <a:t>7</a:t>
            </a:fld>
            <a:endParaRPr lang="pt-P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C2E71-4297-4578-B9E0-90200C55415A}" type="slidenum">
              <a:rPr lang="pt-PT" smtClean="0"/>
              <a:pPr/>
              <a:t>9</a:t>
            </a:fld>
            <a:endParaRPr lang="pt-P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C2E71-4297-4578-B9E0-90200C55415A}" type="slidenum">
              <a:rPr lang="pt-PT" smtClean="0"/>
              <a:pPr/>
              <a:t>10</a:t>
            </a:fld>
            <a:endParaRPr lang="pt-P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smtClean="0"/>
              <a:t>nx from Indonesian “nya”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C2E71-4297-4578-B9E0-90200C55415A}" type="slidenum">
              <a:rPr lang="pt-PT" smtClean="0"/>
              <a:pPr/>
              <a:t>11</a:t>
            </a:fld>
            <a:endParaRPr 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A60214-BE66-4D4D-B1B2-3EACC2479D03}" type="datetimeFigureOut">
              <a:rPr lang="pt-PT" smtClean="0"/>
              <a:pPr/>
              <a:t>07-06-2018</a:t>
            </a:fld>
            <a:endParaRPr lang="pt-PT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1F010A-29D7-40A0-BE3A-A34617EC070C}" type="slidenum">
              <a:rPr lang="pt-PT" smtClean="0"/>
              <a:pPr/>
              <a:t>‹#›</a:t>
            </a:fld>
            <a:endParaRPr lang="pt-PT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A60214-BE66-4D4D-B1B2-3EACC2479D03}" type="datetimeFigureOut">
              <a:rPr lang="pt-PT" smtClean="0"/>
              <a:pPr/>
              <a:t>07-06-2018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1F010A-29D7-40A0-BE3A-A34617EC070C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A60214-BE66-4D4D-B1B2-3EACC2479D03}" type="datetimeFigureOut">
              <a:rPr lang="pt-PT" smtClean="0"/>
              <a:pPr/>
              <a:t>07-06-2018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1F010A-29D7-40A0-BE3A-A34617EC070C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A60214-BE66-4D4D-B1B2-3EACC2479D03}" type="datetimeFigureOut">
              <a:rPr lang="pt-PT" smtClean="0"/>
              <a:pPr/>
              <a:t>07-06-2018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1F010A-29D7-40A0-BE3A-A34617EC070C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A60214-BE66-4D4D-B1B2-3EACC2479D03}" type="datetimeFigureOut">
              <a:rPr lang="pt-PT" smtClean="0"/>
              <a:pPr/>
              <a:t>07-06-2018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1F010A-29D7-40A0-BE3A-A34617EC070C}" type="slidenum">
              <a:rPr lang="pt-PT" smtClean="0"/>
              <a:pPr/>
              <a:t>‹#›</a:t>
            </a:fld>
            <a:endParaRPr lang="pt-PT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A60214-BE66-4D4D-B1B2-3EACC2479D03}" type="datetimeFigureOut">
              <a:rPr lang="pt-PT" smtClean="0"/>
              <a:pPr/>
              <a:t>07-06-2018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1F010A-29D7-40A0-BE3A-A34617EC070C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A60214-BE66-4D4D-B1B2-3EACC2479D03}" type="datetimeFigureOut">
              <a:rPr lang="pt-PT" smtClean="0"/>
              <a:pPr/>
              <a:t>07-06-2018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1F010A-29D7-40A0-BE3A-A34617EC070C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A60214-BE66-4D4D-B1B2-3EACC2479D03}" type="datetimeFigureOut">
              <a:rPr lang="pt-PT" smtClean="0"/>
              <a:pPr/>
              <a:t>07-06-2018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1F010A-29D7-40A0-BE3A-A34617EC070C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A60214-BE66-4D4D-B1B2-3EACC2479D03}" type="datetimeFigureOut">
              <a:rPr lang="pt-PT" smtClean="0"/>
              <a:pPr/>
              <a:t>07-06-2018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1F010A-29D7-40A0-BE3A-A34617EC070C}" type="slidenum">
              <a:rPr lang="pt-PT" smtClean="0"/>
              <a:pPr/>
              <a:t>‹#›</a:t>
            </a:fld>
            <a:endParaRPr lang="pt-PT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A60214-BE66-4D4D-B1B2-3EACC2479D03}" type="datetimeFigureOut">
              <a:rPr lang="pt-PT" smtClean="0"/>
              <a:pPr/>
              <a:t>07-06-2018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1F010A-29D7-40A0-BE3A-A34617EC070C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A60214-BE66-4D4D-B1B2-3EACC2479D03}" type="datetimeFigureOut">
              <a:rPr lang="pt-PT" smtClean="0"/>
              <a:pPr/>
              <a:t>07-06-2018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1F010A-29D7-40A0-BE3A-A34617EC070C}" type="slidenum">
              <a:rPr lang="pt-PT" smtClean="0"/>
              <a:pPr/>
              <a:t>‹#›</a:t>
            </a:fld>
            <a:endParaRPr lang="pt-PT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EA60214-BE66-4D4D-B1B2-3EACC2479D03}" type="datetimeFigureOut">
              <a:rPr lang="pt-PT" smtClean="0"/>
              <a:pPr/>
              <a:t>07-06-2018</a:t>
            </a:fld>
            <a:endParaRPr lang="pt-PT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pt-PT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A1F010A-29D7-40A0-BE3A-A34617EC070C}" type="slidenum">
              <a:rPr lang="pt-PT" smtClean="0"/>
              <a:pPr/>
              <a:t>‹#›</a:t>
            </a:fld>
            <a:endParaRPr lang="pt-PT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atistics.gov.tl/wp-content/uploads/2016/11/Wall-Chart-Poster-Landscape-Final-English-rev.pdf%20download%206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soportugues.com.br/secoes/estil/estil3.php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5656" y="2420888"/>
            <a:ext cx="5760640" cy="990600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t-PT" sz="3600" b="1" err="1" smtClean="0"/>
              <a:t>Slang</a:t>
            </a:r>
            <a:r>
              <a:rPr lang="pt-PT" sz="3600" b="1" smtClean="0"/>
              <a:t> </a:t>
            </a:r>
            <a:r>
              <a:rPr lang="pt-PT" sz="3600" b="1" err="1" smtClean="0"/>
              <a:t>in</a:t>
            </a:r>
            <a:r>
              <a:rPr lang="pt-PT" sz="3600" b="1" smtClean="0"/>
              <a:t> </a:t>
            </a:r>
            <a:r>
              <a:rPr lang="pt-PT" sz="3600" b="1" err="1" smtClean="0"/>
              <a:t>Tetun</a:t>
            </a:r>
            <a:r>
              <a:rPr lang="pt-PT" sz="3600" b="1" smtClean="0"/>
              <a:t> Dili: </a:t>
            </a:r>
            <a:r>
              <a:rPr lang="pt-PT" sz="3600" b="1" i="1" smtClean="0"/>
              <a:t>Nee U! </a:t>
            </a:r>
            <a:endParaRPr lang="pt-PT" sz="3600"/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1331640" y="3501008"/>
            <a:ext cx="6858000" cy="533400"/>
          </a:xfrm>
        </p:spPr>
        <p:txBody>
          <a:bodyPr>
            <a:noAutofit/>
          </a:bodyPr>
          <a:lstStyle/>
          <a:p>
            <a:r>
              <a:rPr lang="pt-PT" sz="3200" b="1" smtClean="0">
                <a:solidFill>
                  <a:schemeClr val="tx1"/>
                </a:solidFill>
              </a:rPr>
              <a:t>Justino da Silva &amp; Cesaltina Tilman</a:t>
            </a:r>
          </a:p>
          <a:p>
            <a:pPr algn="ctr"/>
            <a:r>
              <a:rPr lang="pt-PT" sz="3200" b="1" smtClean="0">
                <a:solidFill>
                  <a:schemeClr val="tx1"/>
                </a:solidFill>
              </a:rPr>
              <a:t>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04951F-D34C-4636-9CE7-E08FE16DD325}" type="slidenum">
              <a:rPr lang="pt-PT"/>
              <a:pPr>
                <a:defRPr/>
              </a:pPr>
              <a:t>1</a:t>
            </a:fld>
            <a:endParaRPr lang="pt-PT"/>
          </a:p>
        </p:txBody>
      </p:sp>
      <p:pic>
        <p:nvPicPr>
          <p:cNvPr id="2053" name="Picture 4" descr="DITemble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7625" y="500063"/>
            <a:ext cx="12144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extBox 5"/>
          <p:cNvSpPr txBox="1">
            <a:spLocks noChangeArrowheads="1"/>
          </p:cNvSpPr>
          <p:nvPr/>
        </p:nvSpPr>
        <p:spPr bwMode="auto">
          <a:xfrm>
            <a:off x="3357563" y="1714500"/>
            <a:ext cx="27860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pt-PT" b="1">
                <a:latin typeface="Calibri" pitchFamily="34" charset="0"/>
              </a:rPr>
              <a:t>Díli </a:t>
            </a:r>
            <a:r>
              <a:rPr lang="pt-PT" b="1" err="1">
                <a:latin typeface="Calibri" pitchFamily="34" charset="0"/>
              </a:rPr>
              <a:t>Institute</a:t>
            </a:r>
            <a:r>
              <a:rPr lang="pt-PT" b="1">
                <a:latin typeface="Calibri" pitchFamily="34" charset="0"/>
              </a:rPr>
              <a:t> </a:t>
            </a:r>
            <a:r>
              <a:rPr lang="pt-PT" b="1" err="1">
                <a:latin typeface="Calibri" pitchFamily="34" charset="0"/>
              </a:rPr>
              <a:t>of</a:t>
            </a:r>
            <a:r>
              <a:rPr lang="pt-PT" b="1">
                <a:latin typeface="Calibri" pitchFamily="34" charset="0"/>
              </a:rPr>
              <a:t> </a:t>
            </a:r>
            <a:r>
              <a:rPr lang="pt-PT" b="1" err="1">
                <a:latin typeface="Calibri" pitchFamily="34" charset="0"/>
              </a:rPr>
              <a:t>Technology</a:t>
            </a:r>
            <a:r>
              <a:rPr lang="pt-PT" b="1">
                <a:latin typeface="Calibri" pitchFamily="34" charset="0"/>
              </a:rPr>
              <a:t> </a:t>
            </a:r>
          </a:p>
          <a:p>
            <a:pPr algn="ctr"/>
            <a:r>
              <a:rPr lang="pt-PT" b="1" err="1">
                <a:latin typeface="Calibri" pitchFamily="34" charset="0"/>
              </a:rPr>
              <a:t>Matenek</a:t>
            </a:r>
            <a:r>
              <a:rPr lang="pt-PT" b="1">
                <a:latin typeface="Calibri" pitchFamily="34" charset="0"/>
              </a:rPr>
              <a:t> </a:t>
            </a:r>
            <a:r>
              <a:rPr lang="pt-PT" b="1" err="1">
                <a:latin typeface="Calibri" pitchFamily="34" charset="0"/>
              </a:rPr>
              <a:t>Nodi</a:t>
            </a:r>
            <a:r>
              <a:rPr lang="pt-PT" b="1">
                <a:latin typeface="Calibri" pitchFamily="34" charset="0"/>
              </a:rPr>
              <a:t> </a:t>
            </a:r>
            <a:r>
              <a:rPr lang="pt-PT" b="1" err="1">
                <a:latin typeface="Calibri" pitchFamily="34" charset="0"/>
              </a:rPr>
              <a:t>Serbii</a:t>
            </a:r>
            <a:endParaRPr lang="pt-PT" b="1">
              <a:latin typeface="Calibri" pitchFamily="34" charset="0"/>
            </a:endParaRPr>
          </a:p>
        </p:txBody>
      </p:sp>
      <p:sp>
        <p:nvSpPr>
          <p:cNvPr id="2055" name="TextBox 6"/>
          <p:cNvSpPr txBox="1">
            <a:spLocks noChangeArrowheads="1"/>
          </p:cNvSpPr>
          <p:nvPr/>
        </p:nvSpPr>
        <p:spPr bwMode="auto">
          <a:xfrm>
            <a:off x="1403648" y="4869160"/>
            <a:ext cx="728667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PT" sz="2000" b="1" err="1" smtClean="0">
                <a:latin typeface="Calibri" pitchFamily="34" charset="0"/>
              </a:rPr>
              <a:t>The</a:t>
            </a:r>
            <a:r>
              <a:rPr lang="pt-PT" sz="2000" b="1" smtClean="0">
                <a:latin typeface="Calibri" pitchFamily="34" charset="0"/>
              </a:rPr>
              <a:t> </a:t>
            </a:r>
            <a:r>
              <a:rPr lang="pt-PT" sz="2000" b="1" err="1" smtClean="0">
                <a:latin typeface="Calibri" pitchFamily="34" charset="0"/>
              </a:rPr>
              <a:t>Seventh</a:t>
            </a:r>
            <a:r>
              <a:rPr lang="pt-PT" sz="2000" b="1" smtClean="0">
                <a:latin typeface="Calibri" pitchFamily="34" charset="0"/>
              </a:rPr>
              <a:t> </a:t>
            </a:r>
            <a:r>
              <a:rPr lang="pt-PT" sz="2000" b="1" err="1" smtClean="0">
                <a:latin typeface="Calibri" pitchFamily="34" charset="0"/>
              </a:rPr>
              <a:t>East</a:t>
            </a:r>
            <a:r>
              <a:rPr lang="pt-PT" sz="2000" b="1" smtClean="0">
                <a:latin typeface="Calibri" pitchFamily="34" charset="0"/>
              </a:rPr>
              <a:t> </a:t>
            </a:r>
            <a:r>
              <a:rPr lang="pt-PT" sz="2000" b="1" err="1" smtClean="0">
                <a:latin typeface="Calibri" pitchFamily="34" charset="0"/>
              </a:rPr>
              <a:t>Nusantara</a:t>
            </a:r>
            <a:r>
              <a:rPr lang="pt-PT" sz="2000" b="1" smtClean="0">
                <a:latin typeface="Calibri" pitchFamily="34" charset="0"/>
              </a:rPr>
              <a:t> </a:t>
            </a:r>
            <a:r>
              <a:rPr lang="pt-PT" sz="2000" b="1" err="1" smtClean="0">
                <a:latin typeface="Calibri" pitchFamily="34" charset="0"/>
              </a:rPr>
              <a:t>Conference</a:t>
            </a:r>
            <a:endParaRPr lang="pt-PT" sz="2000" b="1" smtClean="0">
              <a:latin typeface="Calibri" pitchFamily="34" charset="0"/>
            </a:endParaRPr>
          </a:p>
          <a:p>
            <a:pPr algn="ctr"/>
            <a:endParaRPr lang="pt-PT" sz="2000" b="1" smtClean="0"/>
          </a:p>
          <a:p>
            <a:pPr algn="ctr"/>
            <a:r>
              <a:rPr lang="pt-PT" sz="2000" b="1" smtClean="0"/>
              <a:t>14.05.2018  </a:t>
            </a:r>
          </a:p>
          <a:p>
            <a:pPr algn="ctr"/>
            <a:endParaRPr lang="pt-PT" sz="2000" b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0"/>
            <a:ext cx="7498080" cy="1143000"/>
          </a:xfrm>
        </p:spPr>
        <p:txBody>
          <a:bodyPr/>
          <a:lstStyle/>
          <a:p>
            <a:r>
              <a:rPr lang="pt-PT" dirty="0" err="1" smtClean="0"/>
              <a:t>Initials</a:t>
            </a:r>
            <a:r>
              <a:rPr lang="pt-PT" dirty="0" smtClean="0"/>
              <a:t> </a:t>
            </a:r>
            <a:endParaRPr lang="pt-PT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187624" y="1052736"/>
          <a:ext cx="7542683" cy="4824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1927"/>
                <a:gridCol w="1852369"/>
                <a:gridCol w="1368152"/>
                <a:gridCol w="1584176"/>
                <a:gridCol w="1926059"/>
              </a:tblGrid>
              <a:tr h="801617">
                <a:tc>
                  <a:txBody>
                    <a:bodyPr/>
                    <a:lstStyle/>
                    <a:p>
                      <a:pPr algn="ctr"/>
                      <a:r>
                        <a:rPr lang="pt-PT" b="1" dirty="0" err="1" smtClean="0"/>
                        <a:t>Slang</a:t>
                      </a:r>
                      <a:endParaRPr lang="pt-P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smtClean="0"/>
                        <a:t> </a:t>
                      </a:r>
                      <a:r>
                        <a:rPr lang="pt-PT" b="1" err="1" smtClean="0"/>
                        <a:t>Source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 err="1" smtClean="0"/>
                        <a:t>Language</a:t>
                      </a:r>
                      <a:endParaRPr lang="pt-P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err="1" smtClean="0"/>
                        <a:t>Literal</a:t>
                      </a:r>
                      <a:r>
                        <a:rPr lang="pt-PT" b="1" baseline="0" smtClean="0"/>
                        <a:t> </a:t>
                      </a:r>
                    </a:p>
                    <a:p>
                      <a:pPr algn="ctr"/>
                      <a:r>
                        <a:rPr lang="pt-PT" b="1" baseline="0" smtClean="0"/>
                        <a:t>translation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err="1" smtClean="0"/>
                        <a:t>Meaning</a:t>
                      </a:r>
                      <a:endParaRPr lang="pt-PT" b="1"/>
                    </a:p>
                  </a:txBody>
                  <a:tcPr/>
                </a:tc>
              </a:tr>
              <a:tr h="1003436">
                <a:tc>
                  <a:txBody>
                    <a:bodyPr/>
                    <a:lstStyle/>
                    <a:p>
                      <a:r>
                        <a:rPr lang="pt-PT" sz="1600" b="1" err="1" smtClean="0"/>
                        <a:t>PU</a:t>
                      </a:r>
                      <a:endParaRPr lang="pt-PT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b="1" err="1" smtClean="0"/>
                        <a:t>P</a:t>
                      </a:r>
                      <a:r>
                        <a:rPr lang="pt-PT" b="0" err="1" smtClean="0"/>
                        <a:t>ak</a:t>
                      </a:r>
                      <a:r>
                        <a:rPr lang="pt-PT" b="0" baseline="0" smtClean="0"/>
                        <a:t> </a:t>
                      </a:r>
                      <a:r>
                        <a:rPr lang="pt-PT" b="1" baseline="0" err="1" smtClean="0"/>
                        <a:t>U</a:t>
                      </a:r>
                      <a:r>
                        <a:rPr lang="pt-PT" b="0" baseline="0" err="1" smtClean="0"/>
                        <a:t>ntung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Indon</a:t>
                      </a:r>
                      <a:r>
                        <a:rPr lang="pt-PT" smtClean="0"/>
                        <a:t>.</a:t>
                      </a:r>
                      <a:r>
                        <a:rPr lang="pt-PT" baseline="0" smtClean="0"/>
                        <a:t>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mtClean="0"/>
                        <a:t>Sir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advantage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those</a:t>
                      </a:r>
                      <a:r>
                        <a:rPr lang="pt-PT" smtClean="0"/>
                        <a:t> </a:t>
                      </a:r>
                      <a:r>
                        <a:rPr lang="pt-PT" err="1" smtClean="0"/>
                        <a:t>who</a:t>
                      </a:r>
                      <a:r>
                        <a:rPr lang="pt-PT" smtClean="0"/>
                        <a:t> </a:t>
                      </a:r>
                      <a:r>
                        <a:rPr lang="pt-PT" err="1" smtClean="0"/>
                        <a:t>get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advantage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from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others</a:t>
                      </a:r>
                      <a:endParaRPr lang="pt-PT"/>
                    </a:p>
                  </a:txBody>
                  <a:tcPr/>
                </a:tc>
              </a:tr>
              <a:tr h="500752">
                <a:tc>
                  <a:txBody>
                    <a:bodyPr/>
                    <a:lstStyle/>
                    <a:p>
                      <a:r>
                        <a:rPr lang="pt-PT" sz="1600" b="1" err="1" smtClean="0"/>
                        <a:t>OTW</a:t>
                      </a:r>
                      <a:endParaRPr lang="pt-PT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b="1" err="1" smtClean="0"/>
                        <a:t>O</a:t>
                      </a:r>
                      <a:r>
                        <a:rPr lang="pt-PT" err="1" smtClean="0"/>
                        <a:t>n</a:t>
                      </a:r>
                      <a:r>
                        <a:rPr lang="pt-PT" smtClean="0"/>
                        <a:t> </a:t>
                      </a:r>
                      <a:r>
                        <a:rPr lang="pt-PT" b="1" err="1" smtClean="0"/>
                        <a:t>T</a:t>
                      </a:r>
                      <a:r>
                        <a:rPr lang="pt-PT" err="1" smtClean="0"/>
                        <a:t>he</a:t>
                      </a:r>
                      <a:r>
                        <a:rPr lang="pt-PT" smtClean="0"/>
                        <a:t> </a:t>
                      </a:r>
                      <a:r>
                        <a:rPr lang="pt-PT" b="1" err="1" smtClean="0"/>
                        <a:t>W</a:t>
                      </a:r>
                      <a:r>
                        <a:rPr lang="pt-PT" err="1" smtClean="0"/>
                        <a:t>ay</a:t>
                      </a:r>
                      <a:r>
                        <a:rPr lang="pt-PT" smtClean="0"/>
                        <a:t>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English</a:t>
                      </a:r>
                      <a:r>
                        <a:rPr lang="pt-PT" baseline="0" smtClean="0"/>
                        <a:t>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on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the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way</a:t>
                      </a:r>
                      <a:endParaRPr lang="pt-PT"/>
                    </a:p>
                  </a:txBody>
                  <a:tcPr/>
                </a:tc>
              </a:tr>
              <a:tr h="790107">
                <a:tc>
                  <a:txBody>
                    <a:bodyPr/>
                    <a:lstStyle/>
                    <a:p>
                      <a:r>
                        <a:rPr lang="pt-PT" sz="1600" b="1" err="1" smtClean="0"/>
                        <a:t>PML</a:t>
                      </a:r>
                      <a:r>
                        <a:rPr lang="pt-PT" sz="1600" b="1" smtClean="0"/>
                        <a:t> </a:t>
                      </a:r>
                      <a:endParaRPr lang="pt-PT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b="1" err="1" smtClean="0"/>
                        <a:t>P</a:t>
                      </a:r>
                      <a:r>
                        <a:rPr lang="pt-PT" err="1" smtClean="0"/>
                        <a:t>asukan</a:t>
                      </a:r>
                      <a:r>
                        <a:rPr lang="pt-PT" smtClean="0"/>
                        <a:t> </a:t>
                      </a:r>
                      <a:r>
                        <a:rPr lang="pt-PT" b="1" err="1" smtClean="0"/>
                        <a:t>M</a:t>
                      </a:r>
                      <a:r>
                        <a:rPr lang="pt-PT" err="1" smtClean="0"/>
                        <a:t>akan</a:t>
                      </a:r>
                      <a:r>
                        <a:rPr lang="pt-PT" baseline="0" smtClean="0"/>
                        <a:t> </a:t>
                      </a:r>
                      <a:r>
                        <a:rPr lang="pt-PT" b="1" baseline="0" err="1" smtClean="0"/>
                        <a:t>L</a:t>
                      </a:r>
                      <a:r>
                        <a:rPr lang="pt-PT" baseline="0" err="1" smtClean="0"/>
                        <a:t>ari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Indon</a:t>
                      </a:r>
                      <a:r>
                        <a:rPr lang="pt-PT" smtClean="0"/>
                        <a:t>.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group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eat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run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baseline="0" err="1" smtClean="0"/>
                        <a:t>eat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and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run</a:t>
                      </a:r>
                      <a:endParaRPr lang="pt-PT"/>
                    </a:p>
                  </a:txBody>
                  <a:tcPr/>
                </a:tc>
              </a:tr>
              <a:tr h="864312">
                <a:tc>
                  <a:txBody>
                    <a:bodyPr/>
                    <a:lstStyle/>
                    <a:p>
                      <a:r>
                        <a:rPr lang="pt-PT" sz="1600" b="1" err="1" smtClean="0"/>
                        <a:t>MTD</a:t>
                      </a:r>
                      <a:r>
                        <a:rPr lang="pt-PT" sz="1600" b="1" smtClean="0"/>
                        <a:t> </a:t>
                      </a:r>
                      <a:endParaRPr lang="pt-PT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b="1" err="1" smtClean="0"/>
                        <a:t>M</a:t>
                      </a:r>
                      <a:r>
                        <a:rPr lang="pt-PT" err="1" smtClean="0"/>
                        <a:t>ate</a:t>
                      </a:r>
                      <a:r>
                        <a:rPr lang="pt-PT" smtClean="0"/>
                        <a:t> </a:t>
                      </a:r>
                      <a:r>
                        <a:rPr lang="pt-PT" b="1" err="1" smtClean="0"/>
                        <a:t>T</a:t>
                      </a:r>
                      <a:r>
                        <a:rPr lang="pt-PT" b="0" err="1" smtClean="0"/>
                        <a:t>iha</a:t>
                      </a:r>
                      <a:r>
                        <a:rPr lang="pt-PT" smtClean="0"/>
                        <a:t> </a:t>
                      </a:r>
                      <a:r>
                        <a:rPr lang="pt-PT" b="1" err="1" smtClean="0"/>
                        <a:t>D</a:t>
                      </a:r>
                      <a:r>
                        <a:rPr lang="pt-PT" b="0" err="1" smtClean="0"/>
                        <a:t>eit</a:t>
                      </a:r>
                      <a:r>
                        <a:rPr lang="pt-PT" smtClean="0"/>
                        <a:t>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Tetun</a:t>
                      </a:r>
                      <a:r>
                        <a:rPr lang="pt-PT" smtClean="0"/>
                        <a:t>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die</a:t>
                      </a:r>
                      <a:r>
                        <a:rPr lang="pt-PT" smtClean="0"/>
                        <a:t> </a:t>
                      </a:r>
                      <a:r>
                        <a:rPr lang="pt-PT" err="1" smtClean="0"/>
                        <a:t>already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just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>
                          <a:solidFill>
                            <a:schemeClr val="tx1"/>
                          </a:solidFill>
                        </a:rPr>
                        <a:t>You</a:t>
                      </a:r>
                      <a:r>
                        <a:rPr lang="pt-PT" baseline="0" err="1" smtClean="0">
                          <a:solidFill>
                            <a:schemeClr val="tx1"/>
                          </a:solidFill>
                        </a:rPr>
                        <a:t>’re</a:t>
                      </a:r>
                      <a:r>
                        <a:rPr lang="pt-PT" baseline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t-PT" baseline="0" err="1" smtClean="0">
                          <a:solidFill>
                            <a:schemeClr val="tx1"/>
                          </a:solidFill>
                        </a:rPr>
                        <a:t>dead</a:t>
                      </a:r>
                      <a:r>
                        <a:rPr lang="pt-PT" baseline="0" smtClean="0">
                          <a:solidFill>
                            <a:schemeClr val="tx1"/>
                          </a:solidFill>
                        </a:rPr>
                        <a:t>!</a:t>
                      </a:r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4312">
                <a:tc>
                  <a:txBody>
                    <a:bodyPr/>
                    <a:lstStyle/>
                    <a:p>
                      <a:r>
                        <a:rPr lang="pt-PT" sz="1600" b="1" smtClean="0"/>
                        <a:t>BMW</a:t>
                      </a:r>
                      <a:endParaRPr lang="pt-PT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b="1" dirty="0" err="1" smtClean="0"/>
                        <a:t>B</a:t>
                      </a:r>
                      <a:r>
                        <a:rPr lang="pt-PT" dirty="0" err="1" smtClean="0"/>
                        <a:t>ody</a:t>
                      </a:r>
                      <a:r>
                        <a:rPr lang="pt-PT" dirty="0" smtClean="0"/>
                        <a:t> </a:t>
                      </a:r>
                      <a:r>
                        <a:rPr lang="pt-PT" b="1" dirty="0" err="1" smtClean="0"/>
                        <a:t>M</a:t>
                      </a:r>
                      <a:r>
                        <a:rPr lang="pt-PT" dirty="0" err="1" smtClean="0"/>
                        <a:t>enang</a:t>
                      </a:r>
                      <a:r>
                        <a:rPr lang="pt-PT" dirty="0" smtClean="0"/>
                        <a:t> </a:t>
                      </a:r>
                      <a:r>
                        <a:rPr lang="pt-PT" b="1" dirty="0" err="1" smtClean="0"/>
                        <a:t>W</a:t>
                      </a:r>
                      <a:r>
                        <a:rPr lang="pt-PT" dirty="0" err="1" smtClean="0"/>
                        <a:t>ajah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mtClean="0"/>
                        <a:t>Eng.</a:t>
                      </a:r>
                      <a:r>
                        <a:rPr lang="pt-PT" baseline="0" smtClean="0"/>
                        <a:t> + </a:t>
                      </a:r>
                      <a:r>
                        <a:rPr lang="pt-PT" baseline="0" err="1" smtClean="0"/>
                        <a:t>Indon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body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defeat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face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ugly</a:t>
                      </a:r>
                      <a:r>
                        <a:rPr lang="pt-PT" smtClean="0"/>
                        <a:t> </a:t>
                      </a:r>
                      <a:r>
                        <a:rPr lang="pt-PT" err="1" smtClean="0"/>
                        <a:t>but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sexy</a:t>
                      </a:r>
                      <a:r>
                        <a:rPr lang="pt-PT" baseline="0" smtClean="0"/>
                        <a:t> </a:t>
                      </a:r>
                      <a:endParaRPr lang="pt-PT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548680"/>
            <a:ext cx="7498080" cy="4800600"/>
          </a:xfrm>
        </p:spPr>
        <p:txBody>
          <a:bodyPr/>
          <a:lstStyle/>
          <a:p>
            <a:endParaRPr lang="pt-PT" smtClean="0"/>
          </a:p>
          <a:p>
            <a:endParaRPr lang="pt-PT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03648" y="1484784"/>
          <a:ext cx="6994275" cy="46854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3663"/>
                <a:gridCol w="1233170"/>
                <a:gridCol w="1289551"/>
                <a:gridCol w="1800200"/>
                <a:gridCol w="1737691"/>
              </a:tblGrid>
              <a:tr h="534299">
                <a:tc>
                  <a:txBody>
                    <a:bodyPr/>
                    <a:lstStyle/>
                    <a:p>
                      <a:pPr algn="ctr"/>
                      <a:r>
                        <a:rPr lang="pt-PT" b="1" dirty="0" err="1" smtClean="0"/>
                        <a:t>Slang</a:t>
                      </a:r>
                      <a:endParaRPr lang="pt-P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smtClean="0"/>
                        <a:t>Stand for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err="1" smtClean="0"/>
                        <a:t>Language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err="1" smtClean="0"/>
                        <a:t>Pronunciation</a:t>
                      </a:r>
                      <a:r>
                        <a:rPr lang="pt-PT" b="1" baseline="0" smtClean="0"/>
                        <a:t> </a:t>
                      </a:r>
                      <a:r>
                        <a:rPr lang="pt-PT" b="1" baseline="0" err="1" smtClean="0"/>
                        <a:t>of</a:t>
                      </a:r>
                      <a:r>
                        <a:rPr lang="pt-PT" b="1" baseline="0" smtClean="0"/>
                        <a:t> </a:t>
                      </a:r>
                      <a:r>
                        <a:rPr lang="pt-PT" b="1" baseline="0" err="1" smtClean="0"/>
                        <a:t>letter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err="1" smtClean="0"/>
                        <a:t>Meaning</a:t>
                      </a:r>
                      <a:endParaRPr lang="pt-PT" b="1"/>
                    </a:p>
                  </a:txBody>
                  <a:tcPr/>
                </a:tc>
              </a:tr>
              <a:tr h="992271">
                <a:tc>
                  <a:txBody>
                    <a:bodyPr/>
                    <a:lstStyle/>
                    <a:p>
                      <a:r>
                        <a:rPr lang="pt-PT" b="1" err="1" smtClean="0"/>
                        <a:t>pxx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i="1" err="1" smtClean="0"/>
                        <a:t>posisi</a:t>
                      </a:r>
                      <a:endParaRPr lang="pt-PT" i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Indon</a:t>
                      </a:r>
                      <a:r>
                        <a:rPr lang="pt-PT" smtClean="0"/>
                        <a:t>.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Port</a:t>
                      </a:r>
                      <a:r>
                        <a:rPr lang="pt-PT" smtClean="0"/>
                        <a:t>.</a:t>
                      </a:r>
                      <a:r>
                        <a:rPr lang="pt-PT" baseline="0" smtClean="0"/>
                        <a:t>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position</a:t>
                      </a:r>
                      <a:endParaRPr lang="pt-PT"/>
                    </a:p>
                  </a:txBody>
                  <a:tcPr/>
                </a:tc>
              </a:tr>
              <a:tr h="763285">
                <a:tc>
                  <a:txBody>
                    <a:bodyPr/>
                    <a:lstStyle/>
                    <a:p>
                      <a:r>
                        <a:rPr lang="pt-PT" b="1" i="1" dirty="0" err="1" smtClean="0"/>
                        <a:t>amor</a:t>
                      </a:r>
                      <a:r>
                        <a:rPr lang="pt-PT" b="1" dirty="0" err="1" smtClean="0"/>
                        <a:t>q</a:t>
                      </a:r>
                      <a:endParaRPr lang="pt-P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i="1" smtClean="0"/>
                        <a:t>amor</a:t>
                      </a:r>
                      <a:r>
                        <a:rPr lang="pt-PT" i="1" baseline="0" smtClean="0"/>
                        <a:t> ku </a:t>
                      </a:r>
                      <a:endParaRPr lang="pt-PT" i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mtClean="0"/>
                        <a:t>Port.</a:t>
                      </a:r>
                      <a:r>
                        <a:rPr lang="pt-PT" baseline="0" smtClean="0"/>
                        <a:t> + Indon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mtClean="0"/>
                        <a:t>English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mtClean="0"/>
                        <a:t>my</a:t>
                      </a:r>
                      <a:r>
                        <a:rPr lang="pt-PT" baseline="0" smtClean="0"/>
                        <a:t> love</a:t>
                      </a:r>
                      <a:endParaRPr lang="pt-PT"/>
                    </a:p>
                  </a:txBody>
                  <a:tcPr/>
                </a:tc>
              </a:tr>
              <a:tr h="763285">
                <a:tc>
                  <a:txBody>
                    <a:bodyPr/>
                    <a:lstStyle/>
                    <a:p>
                      <a:r>
                        <a:rPr lang="pt-PT" b="1" err="1" smtClean="0"/>
                        <a:t>my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i="1" err="1" smtClean="0"/>
                        <a:t>mai</a:t>
                      </a:r>
                      <a:r>
                        <a:rPr lang="pt-PT" i="1" smtClean="0"/>
                        <a:t> </a:t>
                      </a:r>
                      <a:endParaRPr lang="pt-PT" i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Tetun</a:t>
                      </a:r>
                      <a:r>
                        <a:rPr lang="pt-PT" baseline="0" smtClean="0"/>
                        <a:t>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English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mtClean="0"/>
                        <a:t>come</a:t>
                      </a:r>
                      <a:endParaRPr lang="pt-PT"/>
                    </a:p>
                  </a:txBody>
                  <a:tcPr/>
                </a:tc>
              </a:tr>
              <a:tr h="763285">
                <a:tc>
                  <a:txBody>
                    <a:bodyPr/>
                    <a:lstStyle/>
                    <a:p>
                      <a:r>
                        <a:rPr lang="pt-PT" b="1" err="1" smtClean="0"/>
                        <a:t>mybe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i="1" err="1" smtClean="0"/>
                        <a:t>maibee</a:t>
                      </a:r>
                      <a:endParaRPr lang="pt-PT" i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Tetun</a:t>
                      </a:r>
                      <a:r>
                        <a:rPr lang="pt-PT" smtClean="0"/>
                        <a:t>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English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mtClean="0"/>
                        <a:t> </a:t>
                      </a:r>
                      <a:r>
                        <a:rPr lang="pt-PT" err="1" smtClean="0"/>
                        <a:t>but</a:t>
                      </a:r>
                      <a:r>
                        <a:rPr lang="pt-PT" smtClean="0"/>
                        <a:t> </a:t>
                      </a:r>
                      <a:endParaRPr lang="pt-PT"/>
                    </a:p>
                  </a:txBody>
                  <a:tcPr/>
                </a:tc>
              </a:tr>
              <a:tr h="763285">
                <a:tc>
                  <a:txBody>
                    <a:bodyPr/>
                    <a:lstStyle/>
                    <a:p>
                      <a:r>
                        <a:rPr lang="pt-PT" b="1" err="1" smtClean="0"/>
                        <a:t>nx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i="1" err="1" smtClean="0"/>
                        <a:t>nian</a:t>
                      </a:r>
                      <a:r>
                        <a:rPr lang="pt-PT" i="1" smtClean="0"/>
                        <a:t> </a:t>
                      </a:r>
                      <a:endParaRPr lang="pt-PT" i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mtClean="0"/>
                        <a:t>Indon.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cap="small" err="1" smtClean="0"/>
                        <a:t>possessive</a:t>
                      </a:r>
                      <a:r>
                        <a:rPr lang="pt-PT" cap="small" baseline="0" smtClean="0"/>
                        <a:t> </a:t>
                      </a:r>
                      <a:endParaRPr lang="pt-PT" cap="small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776864" cy="1143000"/>
          </a:xfrm>
        </p:spPr>
        <p:txBody>
          <a:bodyPr>
            <a:normAutofit/>
          </a:bodyPr>
          <a:lstStyle/>
          <a:p>
            <a:r>
              <a:rPr lang="pt-PT" sz="3600" dirty="0" err="1" smtClean="0"/>
              <a:t>Letters</a:t>
            </a:r>
            <a:r>
              <a:rPr lang="pt-PT" sz="3600" dirty="0" smtClean="0"/>
              <a:t> to </a:t>
            </a:r>
            <a:r>
              <a:rPr lang="pt-PT" sz="3600" dirty="0" err="1" smtClean="0"/>
              <a:t>represent</a:t>
            </a:r>
            <a:r>
              <a:rPr lang="pt-PT" sz="3600" dirty="0" smtClean="0"/>
              <a:t> </a:t>
            </a:r>
            <a:r>
              <a:rPr lang="pt-PT" sz="3600" dirty="0" err="1" smtClean="0"/>
              <a:t>name</a:t>
            </a:r>
            <a:r>
              <a:rPr lang="pt-PT" sz="3600" dirty="0" smtClean="0"/>
              <a:t> </a:t>
            </a:r>
            <a:r>
              <a:rPr lang="pt-PT" sz="3600" dirty="0" err="1" smtClean="0"/>
              <a:t>of</a:t>
            </a:r>
            <a:r>
              <a:rPr lang="pt-PT" sz="3600" dirty="0" smtClean="0"/>
              <a:t> </a:t>
            </a:r>
            <a:r>
              <a:rPr lang="pt-PT" sz="3600" dirty="0" err="1" smtClean="0"/>
              <a:t>letter</a:t>
            </a:r>
            <a:r>
              <a:rPr lang="pt-PT" sz="3600" dirty="0" smtClean="0"/>
              <a:t> </a:t>
            </a:r>
            <a:endParaRPr lang="pt-PT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620688"/>
            <a:ext cx="7498080" cy="5904656"/>
          </a:xfrm>
        </p:spPr>
        <p:txBody>
          <a:bodyPr>
            <a:normAutofit/>
          </a:bodyPr>
          <a:lstStyle/>
          <a:p>
            <a:pPr>
              <a:buNone/>
            </a:pPr>
            <a:endParaRPr lang="pt-PT" smtClean="0"/>
          </a:p>
          <a:p>
            <a:pPr>
              <a:buNone/>
            </a:pPr>
            <a:endParaRPr lang="pt-PT" smtClean="0"/>
          </a:p>
          <a:p>
            <a:pPr>
              <a:buNone/>
            </a:pPr>
            <a:endParaRPr lang="pt-PT" smtClean="0"/>
          </a:p>
          <a:p>
            <a:pPr>
              <a:buNone/>
            </a:pPr>
            <a:endParaRPr lang="pt-PT" smtClean="0"/>
          </a:p>
          <a:p>
            <a:pPr>
              <a:buNone/>
            </a:pPr>
            <a:endParaRPr lang="pt-PT" smtClean="0"/>
          </a:p>
          <a:p>
            <a:pPr>
              <a:buNone/>
            </a:pPr>
            <a:endParaRPr lang="pt-PT" smtClean="0"/>
          </a:p>
          <a:p>
            <a:pPr>
              <a:buNone/>
            </a:pPr>
            <a:endParaRPr lang="en-GB" sz="240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331640" y="1268760"/>
          <a:ext cx="7416823" cy="42278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7331"/>
                <a:gridCol w="1468933"/>
                <a:gridCol w="1512168"/>
                <a:gridCol w="1512168"/>
                <a:gridCol w="2016223"/>
              </a:tblGrid>
              <a:tr h="897007">
                <a:tc>
                  <a:txBody>
                    <a:bodyPr/>
                    <a:lstStyle/>
                    <a:p>
                      <a:pPr algn="ctr"/>
                      <a:r>
                        <a:rPr lang="pt-PT" b="1" dirty="0" err="1" smtClean="0"/>
                        <a:t>Slang</a:t>
                      </a:r>
                      <a:r>
                        <a:rPr lang="pt-PT" b="1" dirty="0" smtClean="0"/>
                        <a:t> </a:t>
                      </a:r>
                      <a:endParaRPr lang="pt-P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err="1" smtClean="0"/>
                        <a:t>Stand</a:t>
                      </a:r>
                      <a:r>
                        <a:rPr lang="pt-PT" b="1" baseline="0" smtClean="0"/>
                        <a:t> </a:t>
                      </a:r>
                      <a:r>
                        <a:rPr lang="pt-PT" b="1" baseline="0" err="1" smtClean="0"/>
                        <a:t>for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err="1" smtClean="0"/>
                        <a:t>Language</a:t>
                      </a:r>
                      <a:r>
                        <a:rPr lang="pt-PT" b="1" baseline="0" smtClean="0"/>
                        <a:t> </a:t>
                      </a:r>
                      <a:r>
                        <a:rPr lang="pt-PT" b="1" baseline="0" err="1" smtClean="0"/>
                        <a:t>of</a:t>
                      </a:r>
                      <a:r>
                        <a:rPr lang="pt-PT" b="1" baseline="0" smtClean="0"/>
                        <a:t> </a:t>
                      </a:r>
                      <a:r>
                        <a:rPr lang="pt-PT" b="1" baseline="0" err="1" smtClean="0"/>
                        <a:t>word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err="1" smtClean="0"/>
                        <a:t>Language</a:t>
                      </a:r>
                      <a:r>
                        <a:rPr lang="pt-PT" b="1" smtClean="0"/>
                        <a:t> </a:t>
                      </a:r>
                      <a:r>
                        <a:rPr lang="pt-PT" b="1" err="1" smtClean="0"/>
                        <a:t>of</a:t>
                      </a:r>
                      <a:r>
                        <a:rPr lang="pt-PT" b="1" smtClean="0"/>
                        <a:t> </a:t>
                      </a:r>
                      <a:r>
                        <a:rPr lang="pt-PT" b="1" err="1" smtClean="0"/>
                        <a:t>numeral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err="1" smtClean="0"/>
                        <a:t>Meaning</a:t>
                      </a:r>
                      <a:endParaRPr lang="pt-PT" b="1"/>
                    </a:p>
                  </a:txBody>
                  <a:tcPr/>
                </a:tc>
              </a:tr>
              <a:tr h="519695">
                <a:tc>
                  <a:txBody>
                    <a:bodyPr/>
                    <a:lstStyle/>
                    <a:p>
                      <a:r>
                        <a:rPr lang="pt-PT" b="1" err="1" smtClean="0"/>
                        <a:t>H5r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b="0" err="1" smtClean="0"/>
                        <a:t>ha</a:t>
                      </a:r>
                      <a:r>
                        <a:rPr lang="pt-PT" b="1" err="1" smtClean="0"/>
                        <a:t>lima</a:t>
                      </a:r>
                      <a:r>
                        <a:rPr lang="pt-PT" b="0" err="1" smtClean="0"/>
                        <a:t>r</a:t>
                      </a:r>
                      <a:endParaRPr lang="pt-PT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Tetun</a:t>
                      </a:r>
                      <a:r>
                        <a:rPr lang="pt-PT" baseline="0" smtClean="0"/>
                        <a:t>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Tetun</a:t>
                      </a:r>
                      <a:r>
                        <a:rPr lang="pt-PT" baseline="0" smtClean="0"/>
                        <a:t> + Indon.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err="1" smtClean="0"/>
                        <a:t>play</a:t>
                      </a:r>
                      <a:endParaRPr lang="pt-PT" dirty="0"/>
                    </a:p>
                  </a:txBody>
                  <a:tcPr/>
                </a:tc>
              </a:tr>
              <a:tr h="612000">
                <a:tc>
                  <a:txBody>
                    <a:bodyPr/>
                    <a:lstStyle/>
                    <a:p>
                      <a:r>
                        <a:rPr lang="pt-PT" b="1" smtClean="0"/>
                        <a:t>92 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nain</a:t>
                      </a:r>
                      <a:r>
                        <a:rPr lang="pt-PT" smtClean="0"/>
                        <a:t> </a:t>
                      </a:r>
                      <a:r>
                        <a:rPr lang="pt-PT" err="1" smtClean="0"/>
                        <a:t>rua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aseline="0" err="1" smtClean="0"/>
                        <a:t>Tetun</a:t>
                      </a:r>
                      <a:r>
                        <a:rPr lang="pt-PT" baseline="0" smtClean="0"/>
                        <a:t>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English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two</a:t>
                      </a:r>
                      <a:r>
                        <a:rPr lang="pt-PT" smtClean="0"/>
                        <a:t>  (</a:t>
                      </a:r>
                      <a:r>
                        <a:rPr lang="pt-PT" err="1" smtClean="0"/>
                        <a:t>people</a:t>
                      </a:r>
                      <a:r>
                        <a:rPr lang="pt-PT" smtClean="0"/>
                        <a:t>)</a:t>
                      </a:r>
                      <a:endParaRPr lang="pt-PT"/>
                    </a:p>
                  </a:txBody>
                  <a:tcPr/>
                </a:tc>
              </a:tr>
              <a:tr h="519695">
                <a:tc>
                  <a:txBody>
                    <a:bodyPr/>
                    <a:lstStyle/>
                    <a:p>
                      <a:r>
                        <a:rPr lang="pt-PT" b="1" err="1" smtClean="0"/>
                        <a:t>D8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d</a:t>
                      </a:r>
                      <a:r>
                        <a:rPr lang="pt-PT" b="1" err="1" smtClean="0"/>
                        <a:t>eit</a:t>
                      </a:r>
                      <a:r>
                        <a:rPr lang="pt-PT" baseline="0" smtClean="0"/>
                        <a:t>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Tetun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English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only</a:t>
                      </a:r>
                      <a:endParaRPr lang="pt-PT"/>
                    </a:p>
                  </a:txBody>
                  <a:tcPr/>
                </a:tc>
              </a:tr>
              <a:tr h="519695">
                <a:tc>
                  <a:txBody>
                    <a:bodyPr/>
                    <a:lstStyle/>
                    <a:p>
                      <a:r>
                        <a:rPr lang="pt-PT" b="1" err="1" smtClean="0"/>
                        <a:t>S3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st</a:t>
                      </a:r>
                      <a:r>
                        <a:rPr lang="pt-PT" b="1" err="1" smtClean="0"/>
                        <a:t>rês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Port</a:t>
                      </a:r>
                      <a:r>
                        <a:rPr lang="pt-PT" smtClean="0"/>
                        <a:t>.</a:t>
                      </a:r>
                      <a:r>
                        <a:rPr lang="pt-PT" baseline="0" smtClean="0"/>
                        <a:t> + Indon.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Portuguese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mtClean="0"/>
                        <a:t>stress</a:t>
                      </a:r>
                      <a:endParaRPr lang="pt-PT"/>
                    </a:p>
                  </a:txBody>
                  <a:tcPr/>
                </a:tc>
              </a:tr>
              <a:tr h="519695">
                <a:tc>
                  <a:txBody>
                    <a:bodyPr/>
                    <a:lstStyle/>
                    <a:p>
                      <a:r>
                        <a:rPr lang="pt-PT" b="1" err="1" smtClean="0"/>
                        <a:t>8an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b="1" err="1" smtClean="0"/>
                        <a:t>oitu</a:t>
                      </a:r>
                      <a:r>
                        <a:rPr lang="pt-PT" b="0" err="1" smtClean="0"/>
                        <a:t>an</a:t>
                      </a:r>
                      <a:r>
                        <a:rPr lang="pt-PT" b="0" baseline="0" smtClean="0"/>
                        <a:t> 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Tetun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Portuguese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little</a:t>
                      </a:r>
                      <a:r>
                        <a:rPr lang="pt-PT" smtClean="0"/>
                        <a:t> </a:t>
                      </a:r>
                      <a:endParaRPr lang="pt-PT"/>
                    </a:p>
                  </a:txBody>
                  <a:tcPr/>
                </a:tc>
              </a:tr>
              <a:tr h="519695">
                <a:tc>
                  <a:txBody>
                    <a:bodyPr/>
                    <a:lstStyle/>
                    <a:p>
                      <a:r>
                        <a:rPr lang="pt-PT" b="1" err="1" smtClean="0"/>
                        <a:t>7an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b="1" err="1" smtClean="0"/>
                        <a:t>tuju</a:t>
                      </a:r>
                      <a:r>
                        <a:rPr lang="pt-PT" b="0" err="1" smtClean="0"/>
                        <a:t>an</a:t>
                      </a:r>
                      <a:endParaRPr lang="pt-PT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mtClean="0"/>
                        <a:t>Indon.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mtClean="0"/>
                        <a:t>Indon.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mtClean="0"/>
                        <a:t>objective</a:t>
                      </a:r>
                      <a:r>
                        <a:rPr lang="pt-PT" baseline="0" smtClean="0"/>
                        <a:t> </a:t>
                      </a:r>
                      <a:endParaRPr lang="pt-PT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115616" y="188640"/>
            <a:ext cx="7498080" cy="1143000"/>
          </a:xfrm>
        </p:spPr>
        <p:txBody>
          <a:bodyPr>
            <a:normAutofit/>
          </a:bodyPr>
          <a:lstStyle/>
          <a:p>
            <a:r>
              <a:rPr lang="pt-PT" dirty="0" err="1" smtClean="0"/>
              <a:t>Numerals</a:t>
            </a:r>
            <a:r>
              <a:rPr lang="pt-PT" dirty="0" smtClean="0"/>
              <a:t> </a:t>
            </a:r>
            <a:r>
              <a:rPr lang="pt-PT" dirty="0" err="1" smtClean="0"/>
              <a:t>to</a:t>
            </a:r>
            <a:r>
              <a:rPr lang="pt-PT" dirty="0" smtClean="0"/>
              <a:t> </a:t>
            </a:r>
            <a:r>
              <a:rPr lang="pt-PT" dirty="0" err="1" smtClean="0"/>
              <a:t>represent</a:t>
            </a:r>
            <a:r>
              <a:rPr lang="pt-PT" dirty="0" smtClean="0"/>
              <a:t> </a:t>
            </a:r>
            <a:r>
              <a:rPr lang="pt-PT" dirty="0" err="1" smtClean="0"/>
              <a:t>sounds</a:t>
            </a:r>
            <a:r>
              <a:rPr lang="pt-PT" dirty="0" smtClean="0"/>
              <a:t> 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620688"/>
            <a:ext cx="7498080" cy="5904656"/>
          </a:xfrm>
        </p:spPr>
        <p:txBody>
          <a:bodyPr>
            <a:normAutofit/>
          </a:bodyPr>
          <a:lstStyle/>
          <a:p>
            <a:pPr>
              <a:buNone/>
            </a:pPr>
            <a:endParaRPr lang="pt-PT" smtClean="0"/>
          </a:p>
          <a:p>
            <a:pPr>
              <a:buNone/>
            </a:pPr>
            <a:endParaRPr lang="pt-PT" smtClean="0"/>
          </a:p>
          <a:p>
            <a:pPr>
              <a:buNone/>
            </a:pPr>
            <a:endParaRPr lang="pt-PT" smtClean="0"/>
          </a:p>
          <a:p>
            <a:pPr>
              <a:buNone/>
            </a:pPr>
            <a:endParaRPr lang="pt-PT" smtClean="0"/>
          </a:p>
          <a:p>
            <a:pPr>
              <a:buNone/>
            </a:pPr>
            <a:endParaRPr lang="pt-PT" smtClean="0"/>
          </a:p>
          <a:p>
            <a:pPr>
              <a:buNone/>
            </a:pPr>
            <a:endParaRPr lang="pt-PT" smtClean="0"/>
          </a:p>
          <a:p>
            <a:pPr>
              <a:buNone/>
            </a:pPr>
            <a:endParaRPr lang="en-GB" sz="240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90346362"/>
              </p:ext>
            </p:extLst>
          </p:nvPr>
        </p:nvGraphicFramePr>
        <p:xfrm>
          <a:off x="1331640" y="1484784"/>
          <a:ext cx="6696744" cy="46085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0370"/>
                <a:gridCol w="3804081"/>
                <a:gridCol w="1562293"/>
              </a:tblGrid>
              <a:tr h="768085">
                <a:tc>
                  <a:txBody>
                    <a:bodyPr/>
                    <a:lstStyle/>
                    <a:p>
                      <a:pPr algn="ctr"/>
                      <a:r>
                        <a:rPr lang="pt-PT" b="1" dirty="0" smtClean="0"/>
                        <a:t>Numeral</a:t>
                      </a:r>
                      <a:endParaRPr lang="pt-P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err="1" smtClean="0"/>
                        <a:t>Language</a:t>
                      </a:r>
                      <a:r>
                        <a:rPr lang="pt-PT" b="1" smtClean="0"/>
                        <a:t> </a:t>
                      </a:r>
                      <a:r>
                        <a:rPr lang="pt-PT" b="1" err="1" smtClean="0"/>
                        <a:t>of</a:t>
                      </a:r>
                      <a:r>
                        <a:rPr lang="pt-PT" b="1" smtClean="0"/>
                        <a:t> </a:t>
                      </a:r>
                      <a:r>
                        <a:rPr lang="pt-PT" b="1" err="1" smtClean="0"/>
                        <a:t>numeral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err="1" smtClean="0"/>
                        <a:t>Meaning</a:t>
                      </a:r>
                      <a:endParaRPr lang="pt-PT" b="1"/>
                    </a:p>
                  </a:txBody>
                  <a:tcPr/>
                </a:tc>
              </a:tr>
              <a:tr h="768085">
                <a:tc>
                  <a:txBody>
                    <a:bodyPr/>
                    <a:lstStyle/>
                    <a:p>
                      <a:r>
                        <a:rPr lang="pt-PT" b="1" smtClean="0"/>
                        <a:t>8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err="1" smtClean="0"/>
                        <a:t>Port</a:t>
                      </a:r>
                      <a:r>
                        <a:rPr lang="pt-PT" dirty="0" smtClean="0"/>
                        <a:t>.  (</a:t>
                      </a:r>
                      <a:r>
                        <a:rPr lang="pt-PT" i="1" dirty="0" err="1" smtClean="0"/>
                        <a:t>oitu</a:t>
                      </a:r>
                      <a:r>
                        <a:rPr lang="pt-PT" dirty="0" smtClean="0"/>
                        <a:t>)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spy</a:t>
                      </a:r>
                      <a:r>
                        <a:rPr lang="pt-PT" smtClean="0"/>
                        <a:t> </a:t>
                      </a:r>
                      <a:r>
                        <a:rPr lang="pt-PT" err="1" smtClean="0"/>
                        <a:t>on</a:t>
                      </a:r>
                      <a:r>
                        <a:rPr lang="pt-PT" smtClean="0"/>
                        <a:t> </a:t>
                      </a:r>
                      <a:endParaRPr lang="pt-PT"/>
                    </a:p>
                  </a:txBody>
                  <a:tcPr/>
                </a:tc>
              </a:tr>
              <a:tr h="768085">
                <a:tc>
                  <a:txBody>
                    <a:bodyPr/>
                    <a:lstStyle/>
                    <a:p>
                      <a:r>
                        <a:rPr lang="pt-PT" b="1" smtClean="0"/>
                        <a:t>11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Indon</a:t>
                      </a:r>
                      <a:r>
                        <a:rPr lang="pt-PT" smtClean="0"/>
                        <a:t>.</a:t>
                      </a:r>
                      <a:r>
                        <a:rPr lang="pt-PT" baseline="0" smtClean="0"/>
                        <a:t>  </a:t>
                      </a:r>
                      <a:r>
                        <a:rPr lang="pt-PT" smtClean="0"/>
                        <a:t>(</a:t>
                      </a:r>
                      <a:r>
                        <a:rPr lang="pt-PT" i="1" err="1" smtClean="0"/>
                        <a:t>seblas</a:t>
                      </a:r>
                      <a:r>
                        <a:rPr lang="pt-PT" smtClean="0"/>
                        <a:t>)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walk</a:t>
                      </a:r>
                      <a:r>
                        <a:rPr lang="pt-PT" smtClean="0"/>
                        <a:t> </a:t>
                      </a:r>
                      <a:endParaRPr lang="pt-PT"/>
                    </a:p>
                  </a:txBody>
                  <a:tcPr/>
                </a:tc>
              </a:tr>
              <a:tr h="768085">
                <a:tc>
                  <a:txBody>
                    <a:bodyPr/>
                    <a:lstStyle/>
                    <a:p>
                      <a:r>
                        <a:rPr lang="pt-PT" b="1" smtClean="0"/>
                        <a:t>11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Indon</a:t>
                      </a:r>
                      <a:r>
                        <a:rPr lang="pt-PT" smtClean="0"/>
                        <a:t>.</a:t>
                      </a:r>
                      <a:r>
                        <a:rPr lang="pt-PT" baseline="0" smtClean="0"/>
                        <a:t> (</a:t>
                      </a:r>
                      <a:r>
                        <a:rPr lang="pt-PT" i="1" baseline="0" err="1" smtClean="0"/>
                        <a:t>seblas</a:t>
                      </a:r>
                      <a:r>
                        <a:rPr lang="pt-PT" baseline="0" smtClean="0"/>
                        <a:t>)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runny-nosed</a:t>
                      </a:r>
                      <a:endParaRPr lang="pt-PT"/>
                    </a:p>
                  </a:txBody>
                  <a:tcPr/>
                </a:tc>
              </a:tr>
              <a:tr h="768085">
                <a:tc>
                  <a:txBody>
                    <a:bodyPr/>
                    <a:lstStyle/>
                    <a:p>
                      <a:r>
                        <a:rPr lang="pt-PT" b="1" dirty="0" smtClean="0"/>
                        <a:t>69</a:t>
                      </a:r>
                      <a:endParaRPr lang="pt-P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err="1" smtClean="0"/>
                        <a:t>Indon</a:t>
                      </a:r>
                      <a:r>
                        <a:rPr lang="pt-PT" dirty="0" smtClean="0"/>
                        <a:t>. (</a:t>
                      </a:r>
                      <a:r>
                        <a:rPr lang="pt-PT" i="1" dirty="0" err="1" smtClean="0"/>
                        <a:t>enam</a:t>
                      </a:r>
                      <a:r>
                        <a:rPr lang="pt-PT" i="1" dirty="0" smtClean="0"/>
                        <a:t> </a:t>
                      </a:r>
                      <a:r>
                        <a:rPr lang="pt-PT" i="1" dirty="0" err="1" smtClean="0"/>
                        <a:t>sembilan</a:t>
                      </a:r>
                      <a:r>
                        <a:rPr lang="pt-PT" dirty="0" smtClean="0"/>
                        <a:t>)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err="1" smtClean="0"/>
                        <a:t>sex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position</a:t>
                      </a:r>
                      <a:endParaRPr lang="pt-PT" dirty="0"/>
                    </a:p>
                  </a:txBody>
                  <a:tcPr/>
                </a:tc>
              </a:tr>
              <a:tr h="768085">
                <a:tc>
                  <a:txBody>
                    <a:bodyPr/>
                    <a:lstStyle/>
                    <a:p>
                      <a:r>
                        <a:rPr lang="pt-PT" b="1" dirty="0" smtClean="0"/>
                        <a:t>7</a:t>
                      </a:r>
                      <a:endParaRPr lang="pt-P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err="1" smtClean="0"/>
                        <a:t>Indon</a:t>
                      </a:r>
                      <a:r>
                        <a:rPr lang="pt-PT" dirty="0" smtClean="0"/>
                        <a:t>.</a:t>
                      </a:r>
                      <a:r>
                        <a:rPr lang="pt-PT" baseline="0" dirty="0" smtClean="0"/>
                        <a:t> (</a:t>
                      </a:r>
                      <a:r>
                        <a:rPr lang="pt-PT" baseline="0" dirty="0" err="1" smtClean="0"/>
                        <a:t>tujuh</a:t>
                      </a:r>
                      <a:r>
                        <a:rPr lang="pt-PT" baseline="0" dirty="0" smtClean="0"/>
                        <a:t>)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mtClean="0"/>
                        <a:t>pistol</a:t>
                      </a:r>
                      <a:r>
                        <a:rPr lang="pt-PT" baseline="0" smtClean="0"/>
                        <a:t> </a:t>
                      </a:r>
                      <a:endParaRPr lang="pt-PT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848872" cy="1143000"/>
          </a:xfrm>
        </p:spPr>
        <p:txBody>
          <a:bodyPr>
            <a:noAutofit/>
          </a:bodyPr>
          <a:lstStyle/>
          <a:p>
            <a:r>
              <a:rPr lang="pt-PT" sz="3200" dirty="0" smtClean="0"/>
              <a:t>Use </a:t>
            </a:r>
            <a:r>
              <a:rPr lang="pt-PT" sz="3200" dirty="0" err="1" smtClean="0"/>
              <a:t>numerals</a:t>
            </a:r>
            <a:r>
              <a:rPr lang="pt-PT" sz="3200" dirty="0" smtClean="0"/>
              <a:t> for </a:t>
            </a:r>
            <a:r>
              <a:rPr lang="pt-PT" sz="3200" dirty="0" err="1" smtClean="0"/>
              <a:t>associations</a:t>
            </a:r>
            <a:r>
              <a:rPr lang="pt-PT" sz="3200" dirty="0" smtClean="0"/>
              <a:t> </a:t>
            </a:r>
            <a:r>
              <a:rPr lang="pt-PT" sz="3200" dirty="0" err="1" smtClean="0"/>
              <a:t>with</a:t>
            </a:r>
            <a:r>
              <a:rPr lang="pt-PT" sz="3200" dirty="0" smtClean="0"/>
              <a:t> </a:t>
            </a:r>
            <a:r>
              <a:rPr lang="pt-PT" sz="3200" dirty="0" err="1" smtClean="0"/>
              <a:t>the</a:t>
            </a:r>
            <a:r>
              <a:rPr lang="pt-PT" sz="3200" dirty="0" smtClean="0"/>
              <a:t> </a:t>
            </a:r>
            <a:r>
              <a:rPr lang="pt-PT" sz="3200" dirty="0" err="1" smtClean="0"/>
              <a:t>shape</a:t>
            </a:r>
            <a:r>
              <a:rPr lang="pt-PT" sz="3200" dirty="0" smtClean="0"/>
              <a:t> </a:t>
            </a:r>
            <a:endParaRPr lang="pt-PT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Semantic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playing with meaning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59632" y="1268760"/>
          <a:ext cx="7128791" cy="47185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0289"/>
                <a:gridCol w="1294047"/>
                <a:gridCol w="1944216"/>
                <a:gridCol w="2160239"/>
              </a:tblGrid>
              <a:tr h="672197">
                <a:tc>
                  <a:txBody>
                    <a:bodyPr/>
                    <a:lstStyle/>
                    <a:p>
                      <a:pPr algn="ctr"/>
                      <a:r>
                        <a:rPr lang="pt-PT" b="1" dirty="0" err="1" smtClean="0"/>
                        <a:t>Slang</a:t>
                      </a:r>
                      <a:endParaRPr lang="pt-P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err="1" smtClean="0"/>
                        <a:t>Language</a:t>
                      </a:r>
                      <a:r>
                        <a:rPr lang="pt-PT" b="1" baseline="0" smtClean="0"/>
                        <a:t> 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 smtClean="0"/>
                        <a:t>Literal</a:t>
                      </a:r>
                      <a:r>
                        <a:rPr lang="pt-PT" b="1" baseline="0" dirty="0" smtClean="0"/>
                        <a:t>  </a:t>
                      </a:r>
                      <a:r>
                        <a:rPr lang="pt-PT" b="1" baseline="0" dirty="0" err="1" smtClean="0"/>
                        <a:t>translation</a:t>
                      </a:r>
                      <a:r>
                        <a:rPr lang="pt-PT" b="1" baseline="0" dirty="0" smtClean="0"/>
                        <a:t> </a:t>
                      </a:r>
                      <a:endParaRPr lang="pt-P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err="1" smtClean="0"/>
                        <a:t>Meaning</a:t>
                      </a:r>
                      <a:r>
                        <a:rPr lang="pt-PT" b="1" smtClean="0"/>
                        <a:t> </a:t>
                      </a:r>
                      <a:endParaRPr lang="pt-PT" b="1"/>
                    </a:p>
                  </a:txBody>
                  <a:tcPr/>
                </a:tc>
              </a:tr>
              <a:tr h="972000">
                <a:tc>
                  <a:txBody>
                    <a:bodyPr/>
                    <a:lstStyle/>
                    <a:p>
                      <a:r>
                        <a:rPr lang="pt-PT" b="1" err="1" smtClean="0"/>
                        <a:t>garganta</a:t>
                      </a:r>
                      <a:r>
                        <a:rPr lang="pt-PT" b="1" baseline="0" smtClean="0"/>
                        <a:t> </a:t>
                      </a:r>
                      <a:r>
                        <a:rPr lang="pt-PT" b="1" baseline="0" err="1" smtClean="0"/>
                        <a:t>paralon</a:t>
                      </a:r>
                      <a:r>
                        <a:rPr lang="pt-PT" b="1" smtClean="0"/>
                        <a:t> 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aseline="0" err="1" smtClean="0"/>
                        <a:t>Port</a:t>
                      </a:r>
                      <a:r>
                        <a:rPr lang="pt-PT" baseline="0" smtClean="0"/>
                        <a:t> + </a:t>
                      </a:r>
                      <a:r>
                        <a:rPr lang="pt-PT" baseline="0" err="1" smtClean="0"/>
                        <a:t>Indon</a:t>
                      </a:r>
                      <a:r>
                        <a:rPr lang="pt-PT" baseline="0" smtClean="0"/>
                        <a:t>. 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throat</a:t>
                      </a:r>
                      <a:r>
                        <a:rPr lang="pt-PT" baseline="0" smtClean="0"/>
                        <a:t> pipe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baseline="0" err="1" smtClean="0"/>
                        <a:t>talks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too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much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and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unreliable</a:t>
                      </a:r>
                      <a:endParaRPr lang="pt-PT"/>
                    </a:p>
                  </a:txBody>
                  <a:tcPr/>
                </a:tc>
              </a:tr>
              <a:tr h="900000">
                <a:tc>
                  <a:txBody>
                    <a:bodyPr/>
                    <a:lstStyle/>
                    <a:p>
                      <a:r>
                        <a:rPr lang="pt-PT" b="1" err="1" smtClean="0"/>
                        <a:t>kidun</a:t>
                      </a:r>
                      <a:r>
                        <a:rPr lang="pt-PT" b="1" baseline="0" smtClean="0"/>
                        <a:t> </a:t>
                      </a:r>
                      <a:r>
                        <a:rPr lang="pt-PT" b="1" baseline="0" err="1" smtClean="0"/>
                        <a:t>gazolina</a:t>
                      </a:r>
                      <a:r>
                        <a:rPr lang="pt-PT" b="1" baseline="0" smtClean="0"/>
                        <a:t> 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Tetun</a:t>
                      </a:r>
                      <a:r>
                        <a:rPr lang="pt-PT" smtClean="0"/>
                        <a:t> +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Port</a:t>
                      </a:r>
                      <a:r>
                        <a:rPr lang="pt-PT" baseline="0" smtClean="0"/>
                        <a:t>. 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backside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petrol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woman</a:t>
                      </a:r>
                      <a:r>
                        <a:rPr lang="pt-PT" baseline="0" smtClean="0"/>
                        <a:t> </a:t>
                      </a:r>
                      <a:r>
                        <a:rPr lang="pt-PT" err="1" smtClean="0"/>
                        <a:t>who</a:t>
                      </a:r>
                      <a:r>
                        <a:rPr lang="pt-PT" smtClean="0"/>
                        <a:t> </a:t>
                      </a:r>
                      <a:r>
                        <a:rPr lang="pt-PT" err="1" smtClean="0"/>
                        <a:t>likes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to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get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lifts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on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motorbike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or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in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car</a:t>
                      </a:r>
                      <a:endParaRPr lang="pt-PT"/>
                    </a:p>
                  </a:txBody>
                  <a:tcPr/>
                </a:tc>
              </a:tr>
              <a:tr h="648000">
                <a:tc>
                  <a:txBody>
                    <a:bodyPr/>
                    <a:lstStyle/>
                    <a:p>
                      <a:r>
                        <a:rPr lang="pt-PT" b="1" err="1" smtClean="0"/>
                        <a:t>matan</a:t>
                      </a:r>
                      <a:r>
                        <a:rPr lang="pt-PT" b="1" smtClean="0"/>
                        <a:t> </a:t>
                      </a:r>
                      <a:r>
                        <a:rPr lang="pt-PT" b="1" err="1" smtClean="0"/>
                        <a:t>haat</a:t>
                      </a:r>
                      <a:r>
                        <a:rPr lang="pt-PT" b="1" smtClean="0"/>
                        <a:t> 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Tetun</a:t>
                      </a:r>
                      <a:r>
                        <a:rPr lang="pt-PT" baseline="0" smtClean="0"/>
                        <a:t>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eye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four</a:t>
                      </a:r>
                      <a:r>
                        <a:rPr lang="pt-PT" baseline="0" smtClean="0"/>
                        <a:t>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drunk</a:t>
                      </a:r>
                      <a:r>
                        <a:rPr lang="pt-PT" baseline="0" smtClean="0"/>
                        <a:t> </a:t>
                      </a:r>
                      <a:endParaRPr lang="pt-PT"/>
                    </a:p>
                  </a:txBody>
                  <a:tcPr/>
                </a:tc>
              </a:tr>
              <a:tr h="756000">
                <a:tc>
                  <a:txBody>
                    <a:bodyPr/>
                    <a:lstStyle/>
                    <a:p>
                      <a:r>
                        <a:rPr lang="pt-PT" b="1" err="1" smtClean="0"/>
                        <a:t>garganta</a:t>
                      </a:r>
                      <a:r>
                        <a:rPr lang="pt-PT" b="1" smtClean="0"/>
                        <a:t> DVD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Port</a:t>
                      </a:r>
                      <a:r>
                        <a:rPr lang="pt-PT" smtClean="0"/>
                        <a:t> + Eng.</a:t>
                      </a:r>
                      <a:r>
                        <a:rPr lang="pt-PT" baseline="0" smtClean="0"/>
                        <a:t>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throat</a:t>
                      </a:r>
                      <a:r>
                        <a:rPr lang="pt-PT" smtClean="0"/>
                        <a:t> DVD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smoke</a:t>
                      </a:r>
                      <a:r>
                        <a:rPr lang="pt-PT" smtClean="0"/>
                        <a:t> </a:t>
                      </a:r>
                      <a:r>
                        <a:rPr lang="pt-PT" err="1" smtClean="0"/>
                        <a:t>any</a:t>
                      </a:r>
                      <a:r>
                        <a:rPr lang="pt-PT" smtClean="0"/>
                        <a:t> </a:t>
                      </a:r>
                      <a:r>
                        <a:rPr lang="pt-PT" err="1" smtClean="0"/>
                        <a:t>type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of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cigarette</a:t>
                      </a:r>
                      <a:r>
                        <a:rPr lang="pt-PT" baseline="0" smtClean="0"/>
                        <a:t> </a:t>
                      </a:r>
                      <a:endParaRPr lang="pt-PT"/>
                    </a:p>
                  </a:txBody>
                  <a:tcPr/>
                </a:tc>
              </a:tr>
              <a:tr h="756000">
                <a:tc>
                  <a:txBody>
                    <a:bodyPr/>
                    <a:lstStyle/>
                    <a:p>
                      <a:r>
                        <a:rPr lang="pt-PT" b="1" smtClean="0"/>
                        <a:t>kabun</a:t>
                      </a:r>
                      <a:r>
                        <a:rPr lang="pt-PT" b="1" baseline="0" smtClean="0"/>
                        <a:t> boraxa 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mtClean="0"/>
                        <a:t>Tetun</a:t>
                      </a:r>
                      <a:r>
                        <a:rPr lang="pt-PT" baseline="0" smtClean="0"/>
                        <a:t> + Port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mtClean="0"/>
                        <a:t>stomach rubber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mtClean="0"/>
                        <a:t>eat</a:t>
                      </a:r>
                      <a:r>
                        <a:rPr lang="pt-PT" baseline="0" smtClean="0"/>
                        <a:t> a lot but never feel full</a:t>
                      </a:r>
                      <a:endParaRPr lang="pt-PT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259632" y="0"/>
            <a:ext cx="7498080" cy="1143000"/>
          </a:xfrm>
        </p:spPr>
        <p:txBody>
          <a:bodyPr/>
          <a:lstStyle/>
          <a:p>
            <a:r>
              <a:rPr lang="pt-PT" dirty="0" err="1" smtClean="0"/>
              <a:t>Body</a:t>
            </a:r>
            <a:r>
              <a:rPr lang="pt-PT" dirty="0" smtClean="0"/>
              <a:t> </a:t>
            </a:r>
            <a:r>
              <a:rPr lang="pt-PT" dirty="0" err="1" smtClean="0"/>
              <a:t>part</a:t>
            </a:r>
            <a:r>
              <a:rPr lang="pt-PT" dirty="0" smtClean="0"/>
              <a:t> </a:t>
            </a:r>
            <a:r>
              <a:rPr lang="pt-PT" dirty="0" err="1" smtClean="0"/>
              <a:t>expressions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87624" y="1172329"/>
          <a:ext cx="7632848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/>
                <a:gridCol w="1440160"/>
                <a:gridCol w="1656184"/>
                <a:gridCol w="2808312"/>
              </a:tblGrid>
              <a:tr h="590094">
                <a:tc>
                  <a:txBody>
                    <a:bodyPr/>
                    <a:lstStyle/>
                    <a:p>
                      <a:pPr algn="ctr"/>
                      <a:r>
                        <a:rPr lang="pt-PT" b="1" dirty="0" err="1" smtClean="0"/>
                        <a:t>Slang</a:t>
                      </a:r>
                      <a:r>
                        <a:rPr lang="pt-PT" b="1" baseline="0" dirty="0" smtClean="0"/>
                        <a:t> </a:t>
                      </a:r>
                      <a:endParaRPr lang="pt-P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err="1" smtClean="0"/>
                        <a:t>Language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err="1" smtClean="0"/>
                        <a:t>Literal</a:t>
                      </a:r>
                      <a:r>
                        <a:rPr lang="pt-PT" b="1" baseline="0" smtClean="0"/>
                        <a:t> </a:t>
                      </a:r>
                      <a:r>
                        <a:rPr lang="pt-PT" b="1" baseline="0" err="1" smtClean="0"/>
                        <a:t>translation</a:t>
                      </a:r>
                      <a:r>
                        <a:rPr lang="pt-PT" b="1" baseline="0" smtClean="0"/>
                        <a:t> 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 err="1" smtClean="0"/>
                        <a:t>Meaning</a:t>
                      </a:r>
                      <a:r>
                        <a:rPr lang="pt-PT" b="1" dirty="0" smtClean="0"/>
                        <a:t> </a:t>
                      </a:r>
                      <a:endParaRPr lang="pt-PT" b="1" dirty="0"/>
                    </a:p>
                  </a:txBody>
                  <a:tcPr/>
                </a:tc>
              </a:tr>
              <a:tr h="640080">
                <a:tc>
                  <a:txBody>
                    <a:bodyPr/>
                    <a:lstStyle/>
                    <a:p>
                      <a:r>
                        <a:rPr lang="pt-PT" b="1" err="1" smtClean="0"/>
                        <a:t>tsunami</a:t>
                      </a:r>
                      <a:r>
                        <a:rPr lang="pt-PT" b="1" smtClean="0"/>
                        <a:t> 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Japanese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mtClean="0"/>
                        <a:t>tsunami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mtClean="0"/>
                        <a:t>a </a:t>
                      </a:r>
                      <a:r>
                        <a:rPr lang="pt-PT" err="1" smtClean="0"/>
                        <a:t>lot</a:t>
                      </a:r>
                      <a:r>
                        <a:rPr lang="pt-PT" smtClean="0"/>
                        <a:t> </a:t>
                      </a:r>
                      <a:r>
                        <a:rPr lang="pt-PT" err="1" smtClean="0"/>
                        <a:t>of</a:t>
                      </a:r>
                      <a:r>
                        <a:rPr lang="pt-PT" smtClean="0"/>
                        <a:t> </a:t>
                      </a:r>
                      <a:r>
                        <a:rPr lang="pt-PT" err="1" smtClean="0"/>
                        <a:t>people</a:t>
                      </a:r>
                      <a:endParaRPr lang="pt-PT"/>
                    </a:p>
                  </a:txBody>
                  <a:tcPr/>
                </a:tc>
              </a:tr>
              <a:tr h="640080">
                <a:tc>
                  <a:txBody>
                    <a:bodyPr/>
                    <a:lstStyle/>
                    <a:p>
                      <a:r>
                        <a:rPr lang="pt-PT" b="1" err="1" smtClean="0"/>
                        <a:t>silu</a:t>
                      </a:r>
                      <a:r>
                        <a:rPr lang="pt-PT" b="1" smtClean="0"/>
                        <a:t> </a:t>
                      </a:r>
                      <a:r>
                        <a:rPr lang="pt-PT" b="1" err="1" smtClean="0"/>
                        <a:t>batar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Tetun</a:t>
                      </a:r>
                      <a:r>
                        <a:rPr lang="pt-PT" baseline="0" smtClean="0"/>
                        <a:t>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harvest</a:t>
                      </a:r>
                      <a:r>
                        <a:rPr lang="pt-PT" smtClean="0"/>
                        <a:t> </a:t>
                      </a:r>
                      <a:r>
                        <a:rPr lang="pt-PT" err="1" smtClean="0"/>
                        <a:t>corn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receive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salary</a:t>
                      </a:r>
                      <a:endParaRPr lang="pt-PT"/>
                    </a:p>
                  </a:txBody>
                  <a:tcPr/>
                </a:tc>
              </a:tr>
              <a:tr h="640080">
                <a:tc>
                  <a:txBody>
                    <a:bodyPr/>
                    <a:lstStyle/>
                    <a:p>
                      <a:r>
                        <a:rPr lang="pt-PT" b="1" err="1" smtClean="0"/>
                        <a:t>turista</a:t>
                      </a:r>
                      <a:r>
                        <a:rPr lang="pt-PT" b="1" smtClean="0"/>
                        <a:t> 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Port</a:t>
                      </a:r>
                      <a:r>
                        <a:rPr lang="pt-PT" smtClean="0"/>
                        <a:t>.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tourist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mtClean="0"/>
                        <a:t>come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empty-handed</a:t>
                      </a:r>
                      <a:endParaRPr lang="pt-PT"/>
                    </a:p>
                  </a:txBody>
                  <a:tcPr/>
                </a:tc>
              </a:tr>
              <a:tr h="640080">
                <a:tc>
                  <a:txBody>
                    <a:bodyPr/>
                    <a:lstStyle/>
                    <a:p>
                      <a:r>
                        <a:rPr lang="pt-PT" b="1" err="1" smtClean="0"/>
                        <a:t>nehek</a:t>
                      </a:r>
                      <a:r>
                        <a:rPr lang="pt-PT" b="1" baseline="0" smtClean="0"/>
                        <a:t> </a:t>
                      </a:r>
                      <a:r>
                        <a:rPr lang="pt-PT" b="1" baseline="0" err="1" smtClean="0"/>
                        <a:t>metan</a:t>
                      </a:r>
                      <a:r>
                        <a:rPr lang="pt-PT" b="1" baseline="0" smtClean="0"/>
                        <a:t> 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Tetun</a:t>
                      </a:r>
                      <a:r>
                        <a:rPr lang="pt-PT" baseline="0" smtClean="0"/>
                        <a:t>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black</a:t>
                      </a:r>
                      <a:r>
                        <a:rPr lang="pt-PT" smtClean="0"/>
                        <a:t> </a:t>
                      </a:r>
                      <a:r>
                        <a:rPr lang="pt-PT" err="1" smtClean="0"/>
                        <a:t>ant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PSHT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martial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arts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group</a:t>
                      </a:r>
                      <a:endParaRPr lang="pt-PT"/>
                    </a:p>
                  </a:txBody>
                  <a:tcPr/>
                </a:tc>
              </a:tr>
              <a:tr h="640080">
                <a:tc>
                  <a:txBody>
                    <a:bodyPr/>
                    <a:lstStyle/>
                    <a:p>
                      <a:r>
                        <a:rPr lang="pt-PT" b="1" err="1" smtClean="0"/>
                        <a:t>tetak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Tetun</a:t>
                      </a:r>
                      <a:r>
                        <a:rPr lang="pt-PT" baseline="0" smtClean="0"/>
                        <a:t>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chop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finely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slander</a:t>
                      </a:r>
                      <a:r>
                        <a:rPr lang="pt-PT" smtClean="0"/>
                        <a:t> </a:t>
                      </a:r>
                      <a:r>
                        <a:rPr lang="pt-PT" err="1" smtClean="0"/>
                        <a:t>someone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behind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their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back</a:t>
                      </a:r>
                      <a:endParaRPr lang="pt-PT"/>
                    </a:p>
                  </a:txBody>
                  <a:tcPr/>
                </a:tc>
              </a:tr>
              <a:tr h="640080">
                <a:tc>
                  <a:txBody>
                    <a:bodyPr/>
                    <a:lstStyle/>
                    <a:p>
                      <a:r>
                        <a:rPr lang="pt-PT" b="1" smtClean="0"/>
                        <a:t>halo ahi 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mtClean="0"/>
                        <a:t>Tetun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mtClean="0"/>
                        <a:t>make fire</a:t>
                      </a:r>
                      <a:r>
                        <a:rPr lang="pt-PT" baseline="0" smtClean="0"/>
                        <a:t>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mtClean="0"/>
                        <a:t>famous (briefly)</a:t>
                      </a:r>
                      <a:endParaRPr lang="pt-PT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259632" y="0"/>
            <a:ext cx="7498080" cy="1143000"/>
          </a:xfrm>
        </p:spPr>
        <p:txBody>
          <a:bodyPr/>
          <a:lstStyle/>
          <a:p>
            <a:r>
              <a:rPr lang="pt-PT" dirty="0" err="1" smtClean="0"/>
              <a:t>Comparisons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87624" y="1340768"/>
          <a:ext cx="7625722" cy="44971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2455"/>
                <a:gridCol w="1386182"/>
                <a:gridCol w="2268353"/>
                <a:gridCol w="2108732"/>
              </a:tblGrid>
              <a:tr h="1044000">
                <a:tc>
                  <a:txBody>
                    <a:bodyPr/>
                    <a:lstStyle/>
                    <a:p>
                      <a:pPr algn="ctr"/>
                      <a:r>
                        <a:rPr lang="pt-PT" b="1" err="1" smtClean="0"/>
                        <a:t>Slang</a:t>
                      </a:r>
                      <a:r>
                        <a:rPr lang="pt-PT" b="1" smtClean="0"/>
                        <a:t> 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err="1" smtClean="0"/>
                        <a:t>Language</a:t>
                      </a:r>
                      <a:r>
                        <a:rPr lang="pt-PT" b="1" smtClean="0"/>
                        <a:t> 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err="1" smtClean="0"/>
                        <a:t>Literal</a:t>
                      </a:r>
                      <a:r>
                        <a:rPr lang="pt-PT" b="1" baseline="0" smtClean="0"/>
                        <a:t> </a:t>
                      </a:r>
                      <a:r>
                        <a:rPr lang="pt-PT" b="1" baseline="0" err="1" smtClean="0"/>
                        <a:t>translation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err="1" smtClean="0"/>
                        <a:t>Meaning</a:t>
                      </a:r>
                      <a:endParaRPr lang="pt-PT" b="1"/>
                    </a:p>
                  </a:txBody>
                  <a:tcPr/>
                </a:tc>
              </a:tr>
              <a:tr h="1005111">
                <a:tc>
                  <a:txBody>
                    <a:bodyPr/>
                    <a:lstStyle/>
                    <a:p>
                      <a:r>
                        <a:rPr lang="pt-PT" b="1" err="1" smtClean="0"/>
                        <a:t>xapeu</a:t>
                      </a:r>
                      <a:r>
                        <a:rPr lang="pt-PT" b="1" baseline="0" smtClean="0"/>
                        <a:t> </a:t>
                      </a:r>
                      <a:r>
                        <a:rPr lang="pt-PT" b="1" baseline="0" err="1" smtClean="0"/>
                        <a:t>metan</a:t>
                      </a:r>
                      <a:r>
                        <a:rPr lang="pt-PT" b="1" baseline="0" smtClean="0"/>
                        <a:t> 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Tetun</a:t>
                      </a:r>
                      <a:r>
                        <a:rPr lang="pt-PT" smtClean="0"/>
                        <a:t>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hat</a:t>
                      </a:r>
                      <a:r>
                        <a:rPr lang="pt-PT" smtClean="0"/>
                        <a:t> </a:t>
                      </a:r>
                      <a:r>
                        <a:rPr lang="pt-PT" err="1" smtClean="0"/>
                        <a:t>black</a:t>
                      </a:r>
                      <a:r>
                        <a:rPr lang="pt-PT" baseline="0" smtClean="0"/>
                        <a:t>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Muslim</a:t>
                      </a:r>
                      <a:endParaRPr lang="pt-PT"/>
                    </a:p>
                  </a:txBody>
                  <a:tcPr/>
                </a:tc>
              </a:tr>
              <a:tr h="972000">
                <a:tc>
                  <a:txBody>
                    <a:bodyPr/>
                    <a:lstStyle/>
                    <a:p>
                      <a:r>
                        <a:rPr lang="pt-PT" b="1" err="1" smtClean="0"/>
                        <a:t>trezi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Port</a:t>
                      </a:r>
                      <a:r>
                        <a:rPr lang="pt-PT" smtClean="0"/>
                        <a:t>.</a:t>
                      </a:r>
                      <a:r>
                        <a:rPr lang="pt-PT" baseline="0" smtClean="0"/>
                        <a:t>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thirteen</a:t>
                      </a:r>
                      <a:r>
                        <a:rPr lang="pt-PT" baseline="0" smtClean="0"/>
                        <a:t>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play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cards</a:t>
                      </a:r>
                      <a:r>
                        <a:rPr lang="pt-PT" baseline="0" smtClean="0"/>
                        <a:t> (</a:t>
                      </a:r>
                      <a:r>
                        <a:rPr lang="pt-PT" err="1" smtClean="0"/>
                        <a:t>there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are</a:t>
                      </a:r>
                      <a:r>
                        <a:rPr lang="pt-PT" baseline="0" smtClean="0"/>
                        <a:t> 13 cards in a suit). </a:t>
                      </a:r>
                      <a:endParaRPr lang="pt-PT"/>
                    </a:p>
                  </a:txBody>
                  <a:tcPr/>
                </a:tc>
              </a:tr>
              <a:tr h="756000">
                <a:tc>
                  <a:txBody>
                    <a:bodyPr/>
                    <a:lstStyle/>
                    <a:p>
                      <a:r>
                        <a:rPr lang="pt-PT" b="1" smtClean="0"/>
                        <a:t>ai </a:t>
                      </a:r>
                      <a:r>
                        <a:rPr lang="pt-PT" b="1" err="1" smtClean="0"/>
                        <a:t>kabelak</a:t>
                      </a:r>
                      <a:r>
                        <a:rPr lang="pt-PT" b="1" smtClean="0"/>
                        <a:t> </a:t>
                      </a:r>
                      <a:r>
                        <a:rPr lang="pt-PT" b="1" err="1" smtClean="0"/>
                        <a:t>walu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Tetun</a:t>
                      </a:r>
                      <a:r>
                        <a:rPr lang="pt-PT" baseline="0" smtClean="0"/>
                        <a:t>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wood</a:t>
                      </a:r>
                      <a:r>
                        <a:rPr lang="pt-PT" smtClean="0"/>
                        <a:t> </a:t>
                      </a:r>
                      <a:r>
                        <a:rPr lang="pt-PT" err="1" smtClean="0"/>
                        <a:t>plank</a:t>
                      </a:r>
                      <a:r>
                        <a:rPr lang="pt-PT" smtClean="0"/>
                        <a:t> </a:t>
                      </a:r>
                      <a:r>
                        <a:rPr lang="pt-PT" err="1" smtClean="0"/>
                        <a:t>eight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coffin</a:t>
                      </a:r>
                      <a:r>
                        <a:rPr lang="pt-PT" smtClean="0"/>
                        <a:t> </a:t>
                      </a:r>
                      <a:endParaRPr lang="pt-PT"/>
                    </a:p>
                  </a:txBody>
                  <a:tcPr/>
                </a:tc>
              </a:tr>
              <a:tr h="720000">
                <a:tc>
                  <a:txBody>
                    <a:bodyPr/>
                    <a:lstStyle/>
                    <a:p>
                      <a:r>
                        <a:rPr lang="pt-PT" b="1" smtClean="0"/>
                        <a:t>aldeia</a:t>
                      </a:r>
                      <a:r>
                        <a:rPr lang="pt-PT" b="1" baseline="0" smtClean="0"/>
                        <a:t> la fila 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Tetun</a:t>
                      </a:r>
                      <a:r>
                        <a:rPr lang="pt-PT" baseline="0" smtClean="0"/>
                        <a:t>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mtClean="0"/>
                        <a:t>subvillage not come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err="1" smtClean="0"/>
                        <a:t>cemitery</a:t>
                      </a:r>
                      <a:r>
                        <a:rPr lang="pt-PT" dirty="0" smtClean="0"/>
                        <a:t> </a:t>
                      </a:r>
                      <a:endParaRPr lang="pt-PT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498080" cy="1143000"/>
          </a:xfrm>
        </p:spPr>
        <p:txBody>
          <a:bodyPr/>
          <a:lstStyle/>
          <a:p>
            <a:r>
              <a:rPr lang="pt-PT" dirty="0" err="1" smtClean="0"/>
              <a:t>Metonym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87624" y="1484784"/>
          <a:ext cx="7560841" cy="3981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  <a:gridCol w="1080120"/>
                <a:gridCol w="1512168"/>
                <a:gridCol w="1523538"/>
                <a:gridCol w="1932847"/>
              </a:tblGrid>
              <a:tr h="584705">
                <a:tc>
                  <a:txBody>
                    <a:bodyPr/>
                    <a:lstStyle/>
                    <a:p>
                      <a:pPr algn="ctr"/>
                      <a:r>
                        <a:rPr lang="pt-PT" b="1" dirty="0" err="1" smtClean="0"/>
                        <a:t>Slang</a:t>
                      </a:r>
                      <a:r>
                        <a:rPr lang="pt-PT" b="1" baseline="0" dirty="0" smtClean="0"/>
                        <a:t> </a:t>
                      </a:r>
                      <a:endParaRPr lang="pt-P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err="1" smtClean="0"/>
                        <a:t>Lang</a:t>
                      </a:r>
                      <a:r>
                        <a:rPr lang="pt-PT" b="1" smtClean="0"/>
                        <a:t>.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err="1" smtClean="0"/>
                        <a:t>Literal</a:t>
                      </a:r>
                      <a:r>
                        <a:rPr lang="pt-PT" b="1" baseline="0" smtClean="0"/>
                        <a:t> </a:t>
                      </a:r>
                      <a:r>
                        <a:rPr lang="pt-PT" b="1" baseline="0" err="1" smtClean="0"/>
                        <a:t>translation</a:t>
                      </a:r>
                      <a:r>
                        <a:rPr lang="pt-PT" b="1" baseline="0" smtClean="0"/>
                        <a:t> 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 err="1" smtClean="0"/>
                        <a:t>Meaning</a:t>
                      </a:r>
                      <a:r>
                        <a:rPr lang="pt-PT" b="1" dirty="0" smtClean="0"/>
                        <a:t> </a:t>
                      </a:r>
                      <a:endParaRPr lang="pt-P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err="1" smtClean="0"/>
                        <a:t>Process</a:t>
                      </a:r>
                      <a:endParaRPr lang="pt-PT" b="1"/>
                    </a:p>
                  </a:txBody>
                  <a:tcPr/>
                </a:tc>
              </a:tr>
              <a:tr h="835293">
                <a:tc>
                  <a:txBody>
                    <a:bodyPr/>
                    <a:lstStyle/>
                    <a:p>
                      <a:r>
                        <a:rPr lang="pt-PT" b="1" err="1" smtClean="0"/>
                        <a:t>DEP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Port</a:t>
                      </a:r>
                      <a:r>
                        <a:rPr lang="pt-PT" smtClean="0"/>
                        <a:t>.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Descansa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em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Paz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Rest</a:t>
                      </a:r>
                      <a:r>
                        <a:rPr lang="pt-PT" smtClean="0"/>
                        <a:t> </a:t>
                      </a:r>
                      <a:r>
                        <a:rPr lang="pt-PT" err="1" smtClean="0"/>
                        <a:t>in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Peace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baseline="0" err="1" smtClean="0"/>
                        <a:t>Acronym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on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Port</a:t>
                      </a:r>
                      <a:r>
                        <a:rPr lang="pt-PT" baseline="0" smtClean="0"/>
                        <a:t>. </a:t>
                      </a:r>
                      <a:r>
                        <a:rPr lang="pt-PT" baseline="0" err="1" smtClean="0"/>
                        <a:t>expression</a:t>
                      </a:r>
                      <a:r>
                        <a:rPr lang="pt-PT" baseline="0" smtClean="0"/>
                        <a:t> </a:t>
                      </a:r>
                      <a:endParaRPr lang="pt-PT"/>
                    </a:p>
                  </a:txBody>
                  <a:tcPr/>
                </a:tc>
              </a:tr>
              <a:tr h="835293">
                <a:tc>
                  <a:txBody>
                    <a:bodyPr/>
                    <a:lstStyle/>
                    <a:p>
                      <a:r>
                        <a:rPr kumimoji="0" lang="en-GB" sz="1800" b="1" kern="120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tuda</a:t>
                      </a:r>
                      <a:r>
                        <a:rPr kumimoji="0" lang="en-GB" sz="1800" b="1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b="1" kern="120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fatuk</a:t>
                      </a:r>
                      <a:r>
                        <a:rPr kumimoji="0" lang="en-GB" sz="1800" b="1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b="1" kern="120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subar</a:t>
                      </a:r>
                      <a:r>
                        <a:rPr kumimoji="0" lang="en-GB" sz="1800" b="1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800" b="1" kern="120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liman</a:t>
                      </a:r>
                      <a:r>
                        <a:rPr kumimoji="0" lang="en-GB" sz="1800" b="1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Tetun</a:t>
                      </a:r>
                      <a:r>
                        <a:rPr lang="pt-PT" baseline="0" smtClean="0"/>
                        <a:t>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throw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stone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hide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hand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irresponsible</a:t>
                      </a:r>
                      <a:r>
                        <a:rPr lang="pt-PT" baseline="0" smtClean="0"/>
                        <a:t>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c</a:t>
                      </a:r>
                      <a:r>
                        <a:rPr lang="pt-PT" smtClean="0"/>
                        <a:t>alque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on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Indon</a:t>
                      </a:r>
                      <a:r>
                        <a:rPr lang="pt-PT" baseline="0" smtClean="0"/>
                        <a:t>. </a:t>
                      </a:r>
                      <a:endParaRPr lang="pt-PT" i="1"/>
                    </a:p>
                  </a:txBody>
                  <a:tcPr/>
                </a:tc>
              </a:tr>
              <a:tr h="835293">
                <a:tc>
                  <a:txBody>
                    <a:bodyPr/>
                    <a:lstStyle/>
                    <a:p>
                      <a:r>
                        <a:rPr lang="pt-PT" b="1" err="1" smtClean="0"/>
                        <a:t>fitun</a:t>
                      </a:r>
                      <a:r>
                        <a:rPr lang="pt-PT" b="1" baseline="0" smtClean="0"/>
                        <a:t> </a:t>
                      </a:r>
                      <a:r>
                        <a:rPr lang="pt-PT" b="1" baseline="0" err="1" smtClean="0"/>
                        <a:t>monu</a:t>
                      </a:r>
                      <a:r>
                        <a:rPr lang="pt-PT" b="1" baseline="0" smtClean="0"/>
                        <a:t> 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Tetun</a:t>
                      </a:r>
                      <a:r>
                        <a:rPr lang="pt-PT" baseline="0" smtClean="0"/>
                        <a:t>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star</a:t>
                      </a:r>
                      <a:r>
                        <a:rPr lang="pt-PT" smtClean="0"/>
                        <a:t> </a:t>
                      </a:r>
                      <a:r>
                        <a:rPr lang="pt-PT" err="1" smtClean="0"/>
                        <a:t>fall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there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is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beer</a:t>
                      </a:r>
                      <a:r>
                        <a:rPr lang="pt-PT" baseline="0" smtClean="0"/>
                        <a:t>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i="0" err="1" smtClean="0"/>
                        <a:t>describes</a:t>
                      </a:r>
                      <a:r>
                        <a:rPr lang="pt-PT" i="0" baseline="0" smtClean="0"/>
                        <a:t> </a:t>
                      </a:r>
                      <a:r>
                        <a:rPr lang="pt-PT" i="0" baseline="0" err="1" smtClean="0"/>
                        <a:t>Bintang</a:t>
                      </a:r>
                      <a:r>
                        <a:rPr lang="pt-PT" i="0" baseline="0" smtClean="0"/>
                        <a:t> </a:t>
                      </a:r>
                      <a:r>
                        <a:rPr lang="pt-PT" i="0" baseline="0" err="1" smtClean="0"/>
                        <a:t>logo</a:t>
                      </a:r>
                      <a:r>
                        <a:rPr lang="pt-PT" i="0" baseline="0" smtClean="0"/>
                        <a:t> </a:t>
                      </a:r>
                      <a:endParaRPr lang="pt-PT" i="0"/>
                    </a:p>
                  </a:txBody>
                  <a:tcPr/>
                </a:tc>
              </a:tr>
              <a:tr h="835293">
                <a:tc>
                  <a:txBody>
                    <a:bodyPr/>
                    <a:lstStyle/>
                    <a:p>
                      <a:r>
                        <a:rPr lang="pt-PT" b="1" err="1" smtClean="0"/>
                        <a:t>hemu</a:t>
                      </a:r>
                      <a:r>
                        <a:rPr lang="pt-PT" b="1" smtClean="0"/>
                        <a:t> </a:t>
                      </a:r>
                      <a:r>
                        <a:rPr lang="pt-PT" b="1" err="1" smtClean="0"/>
                        <a:t>bee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Tetun</a:t>
                      </a:r>
                      <a:r>
                        <a:rPr lang="pt-PT" baseline="0" smtClean="0"/>
                        <a:t>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drink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water</a:t>
                      </a:r>
                      <a:r>
                        <a:rPr lang="pt-PT" baseline="0" smtClean="0"/>
                        <a:t>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lose</a:t>
                      </a:r>
                      <a:r>
                        <a:rPr lang="pt-PT" smtClean="0"/>
                        <a:t>,</a:t>
                      </a:r>
                      <a:r>
                        <a:rPr lang="pt-PT" baseline="0" smtClean="0"/>
                        <a:t>  </a:t>
                      </a:r>
                      <a:r>
                        <a:rPr lang="pt-PT" baseline="0" err="1" smtClean="0"/>
                        <a:t>defeated</a:t>
                      </a:r>
                      <a:r>
                        <a:rPr lang="pt-PT" baseline="0" smtClean="0"/>
                        <a:t>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describes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loser’s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options</a:t>
                      </a:r>
                      <a:r>
                        <a:rPr lang="pt-PT" baseline="0" smtClean="0"/>
                        <a:t> </a:t>
                      </a:r>
                      <a:endParaRPr lang="pt-PT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259632" y="0"/>
            <a:ext cx="7498080" cy="1143000"/>
          </a:xfrm>
        </p:spPr>
        <p:txBody>
          <a:bodyPr/>
          <a:lstStyle/>
          <a:p>
            <a:r>
              <a:rPr lang="pt-PT" dirty="0" err="1" smtClean="0"/>
              <a:t>Other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87624" y="1124744"/>
          <a:ext cx="7697688" cy="46085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5424"/>
                <a:gridCol w="1583055"/>
                <a:gridCol w="1528659"/>
                <a:gridCol w="1585275"/>
                <a:gridCol w="1585275"/>
              </a:tblGrid>
              <a:tr h="885136">
                <a:tc>
                  <a:txBody>
                    <a:bodyPr/>
                    <a:lstStyle/>
                    <a:p>
                      <a:pPr algn="ctr"/>
                      <a:r>
                        <a:rPr lang="pt-PT" b="1" dirty="0" err="1" smtClean="0"/>
                        <a:t>Slan</a:t>
                      </a:r>
                      <a:r>
                        <a:rPr lang="pt-PT" b="1" baseline="0" dirty="0" err="1" smtClean="0"/>
                        <a:t>g</a:t>
                      </a:r>
                      <a:r>
                        <a:rPr lang="pt-PT" b="1" baseline="0" dirty="0" smtClean="0"/>
                        <a:t> </a:t>
                      </a:r>
                      <a:endParaRPr lang="pt-P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err="1" smtClean="0"/>
                        <a:t>Language</a:t>
                      </a:r>
                      <a:r>
                        <a:rPr lang="pt-PT" b="1" baseline="0" smtClean="0"/>
                        <a:t> 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err="1" smtClean="0"/>
                        <a:t>Literal</a:t>
                      </a:r>
                      <a:r>
                        <a:rPr lang="pt-PT" b="1" baseline="0" smtClean="0"/>
                        <a:t> </a:t>
                      </a:r>
                      <a:r>
                        <a:rPr lang="pt-PT" b="1" baseline="0" err="1" smtClean="0"/>
                        <a:t>translation</a:t>
                      </a:r>
                      <a:r>
                        <a:rPr lang="pt-PT" b="1" baseline="0" smtClean="0"/>
                        <a:t> 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err="1" smtClean="0"/>
                        <a:t>Meaning</a:t>
                      </a:r>
                      <a:r>
                        <a:rPr lang="pt-PT" b="1" smtClean="0"/>
                        <a:t> 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err="1" smtClean="0"/>
                        <a:t>Process</a:t>
                      </a:r>
                      <a:endParaRPr lang="pt-PT" b="1"/>
                    </a:p>
                  </a:txBody>
                  <a:tcPr/>
                </a:tc>
              </a:tr>
              <a:tr h="1194415">
                <a:tc>
                  <a:txBody>
                    <a:bodyPr/>
                    <a:lstStyle/>
                    <a:p>
                      <a:r>
                        <a:rPr lang="pt-PT" b="1" err="1" smtClean="0"/>
                        <a:t>jinjan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mtClean="0"/>
                        <a:t>onomatopeia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i="1" dirty="0" smtClean="0"/>
                        <a:t>-</a:t>
                      </a:r>
                      <a:endParaRPr lang="pt-PT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Chinese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person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sound</a:t>
                      </a:r>
                      <a:r>
                        <a:rPr lang="pt-PT" smtClean="0"/>
                        <a:t> </a:t>
                      </a:r>
                      <a:r>
                        <a:rPr lang="pt-PT" err="1" smtClean="0"/>
                        <a:t>of</a:t>
                      </a:r>
                      <a:r>
                        <a:rPr lang="pt-PT" smtClean="0"/>
                        <a:t> </a:t>
                      </a:r>
                      <a:r>
                        <a:rPr lang="pt-PT" err="1" smtClean="0"/>
                        <a:t>language</a:t>
                      </a:r>
                      <a:endParaRPr lang="pt-PT"/>
                    </a:p>
                  </a:txBody>
                  <a:tcPr/>
                </a:tc>
              </a:tr>
              <a:tr h="1264481">
                <a:tc>
                  <a:txBody>
                    <a:bodyPr/>
                    <a:lstStyle/>
                    <a:p>
                      <a:r>
                        <a:rPr lang="pt-PT" b="1" err="1" smtClean="0"/>
                        <a:t>dua</a:t>
                      </a:r>
                      <a:r>
                        <a:rPr lang="pt-PT" b="1" baseline="0" smtClean="0"/>
                        <a:t> </a:t>
                      </a:r>
                      <a:r>
                        <a:rPr lang="pt-PT" b="1" baseline="0" err="1" smtClean="0"/>
                        <a:t>dua</a:t>
                      </a:r>
                      <a:r>
                        <a:rPr lang="pt-PT" b="1" baseline="0" smtClean="0"/>
                        <a:t> 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Indonesia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two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two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code</a:t>
                      </a:r>
                      <a:r>
                        <a:rPr lang="pt-PT" smtClean="0"/>
                        <a:t> </a:t>
                      </a:r>
                      <a:r>
                        <a:rPr lang="pt-PT" err="1" smtClean="0"/>
                        <a:t>for</a:t>
                      </a:r>
                      <a:r>
                        <a:rPr lang="pt-PT" smtClean="0"/>
                        <a:t> </a:t>
                      </a:r>
                      <a:r>
                        <a:rPr lang="pt-PT" err="1" smtClean="0"/>
                        <a:t>PSHT</a:t>
                      </a:r>
                      <a:r>
                        <a:rPr lang="pt-PT" smtClean="0"/>
                        <a:t> </a:t>
                      </a:r>
                      <a:r>
                        <a:rPr lang="pt-PT" err="1" smtClean="0"/>
                        <a:t>martial</a:t>
                      </a:r>
                      <a:r>
                        <a:rPr lang="pt-PT" smtClean="0"/>
                        <a:t> </a:t>
                      </a:r>
                      <a:r>
                        <a:rPr lang="pt-PT" err="1" smtClean="0"/>
                        <a:t>arts</a:t>
                      </a:r>
                      <a:r>
                        <a:rPr lang="pt-PT" smtClean="0"/>
                        <a:t> </a:t>
                      </a:r>
                      <a:r>
                        <a:rPr lang="pt-PT" err="1" smtClean="0"/>
                        <a:t>group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establish</a:t>
                      </a:r>
                      <a:r>
                        <a:rPr lang="pt-PT" baseline="0" err="1" smtClean="0"/>
                        <a:t>ed</a:t>
                      </a:r>
                      <a:r>
                        <a:rPr lang="pt-PT" baseline="0" smtClean="0"/>
                        <a:t> 1922</a:t>
                      </a:r>
                      <a:endParaRPr lang="pt-PT"/>
                    </a:p>
                  </a:txBody>
                  <a:tcPr/>
                </a:tc>
              </a:tr>
              <a:tr h="1264481">
                <a:tc>
                  <a:txBody>
                    <a:bodyPr/>
                    <a:lstStyle/>
                    <a:p>
                      <a:r>
                        <a:rPr lang="pt-PT" b="1" err="1" smtClean="0"/>
                        <a:t>satu</a:t>
                      </a:r>
                      <a:r>
                        <a:rPr lang="pt-PT" b="1" baseline="0" smtClean="0"/>
                        <a:t> </a:t>
                      </a:r>
                      <a:r>
                        <a:rPr lang="pt-PT" b="1" baseline="0" err="1" smtClean="0"/>
                        <a:t>dua</a:t>
                      </a:r>
                      <a:r>
                        <a:rPr lang="pt-PT" b="1" baseline="0" smtClean="0"/>
                        <a:t> </a:t>
                      </a:r>
                      <a:r>
                        <a:rPr lang="pt-PT" b="1" baseline="0" err="1" smtClean="0"/>
                        <a:t>dua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Indonesia</a:t>
                      </a:r>
                      <a:r>
                        <a:rPr lang="pt-PT" smtClean="0"/>
                        <a:t>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one</a:t>
                      </a:r>
                      <a:r>
                        <a:rPr lang="pt-PT" smtClean="0"/>
                        <a:t> </a:t>
                      </a:r>
                      <a:r>
                        <a:rPr lang="pt-PT" err="1" smtClean="0"/>
                        <a:t>two</a:t>
                      </a:r>
                      <a:r>
                        <a:rPr lang="pt-PT" smtClean="0"/>
                        <a:t> </a:t>
                      </a:r>
                      <a:r>
                        <a:rPr lang="pt-PT" err="1" smtClean="0"/>
                        <a:t>two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code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for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police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Task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Force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baseline="0" err="1" smtClean="0"/>
                        <a:t>phone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number</a:t>
                      </a:r>
                      <a:r>
                        <a:rPr lang="pt-PT" baseline="0" smtClean="0"/>
                        <a:t> 122</a:t>
                      </a:r>
                      <a:endParaRPr lang="pt-PT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259632" y="0"/>
            <a:ext cx="7498080" cy="1143000"/>
          </a:xfrm>
        </p:spPr>
        <p:txBody>
          <a:bodyPr/>
          <a:lstStyle/>
          <a:p>
            <a:r>
              <a:rPr lang="pt-PT" dirty="0" err="1" smtClean="0"/>
              <a:t>Other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 slang expressions in </a:t>
            </a:r>
            <a:r>
              <a:rPr lang="en-US" dirty="0" err="1" smtClean="0"/>
              <a:t>Tetun</a:t>
            </a:r>
            <a:r>
              <a:rPr lang="en-US" dirty="0" smtClean="0"/>
              <a:t> </a:t>
            </a:r>
            <a:r>
              <a:rPr lang="en-US" dirty="0" err="1" smtClean="0"/>
              <a:t>Dili</a:t>
            </a:r>
            <a:endParaRPr lang="en-US" dirty="0" smtClean="0"/>
          </a:p>
          <a:p>
            <a:r>
              <a:rPr lang="en-US" dirty="0" smtClean="0"/>
              <a:t>Analyze the structure and source of the these expressions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22149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260648"/>
            <a:ext cx="7498080" cy="1143000"/>
          </a:xfrm>
        </p:spPr>
        <p:txBody>
          <a:bodyPr/>
          <a:lstStyle/>
          <a:p>
            <a:r>
              <a:rPr lang="pt-PT" err="1" smtClean="0"/>
              <a:t>Conclusion</a:t>
            </a:r>
            <a:r>
              <a:rPr lang="pt-PT" smtClean="0"/>
              <a:t>: </a:t>
            </a:r>
            <a:r>
              <a:rPr lang="pt-PT" err="1" smtClean="0"/>
              <a:t>structure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447800"/>
            <a:ext cx="8316416" cy="4800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pt-PT" sz="2800" dirty="0" err="1" smtClean="0"/>
              <a:t>Native</a:t>
            </a:r>
            <a:r>
              <a:rPr lang="pt-PT" sz="2800" dirty="0" smtClean="0"/>
              <a:t> </a:t>
            </a:r>
            <a:r>
              <a:rPr lang="pt-PT" sz="2800" dirty="0" err="1" smtClean="0"/>
              <a:t>Tetun</a:t>
            </a:r>
            <a:r>
              <a:rPr lang="pt-PT" sz="2800" dirty="0" smtClean="0"/>
              <a:t> </a:t>
            </a:r>
            <a:r>
              <a:rPr lang="pt-PT" sz="2800" dirty="0" err="1" smtClean="0"/>
              <a:t>structures</a:t>
            </a:r>
            <a:r>
              <a:rPr lang="pt-PT" sz="2800" dirty="0" smtClean="0"/>
              <a:t>, e.g. </a:t>
            </a:r>
            <a:r>
              <a:rPr lang="pt-PT" sz="2800" dirty="0" err="1" smtClean="0"/>
              <a:t>body</a:t>
            </a:r>
            <a:r>
              <a:rPr lang="pt-PT" sz="2800" dirty="0" smtClean="0"/>
              <a:t> </a:t>
            </a:r>
            <a:r>
              <a:rPr lang="pt-PT" sz="2800" dirty="0" err="1" smtClean="0"/>
              <a:t>part</a:t>
            </a:r>
            <a:r>
              <a:rPr lang="pt-PT" sz="2800" dirty="0" smtClean="0"/>
              <a:t> </a:t>
            </a:r>
            <a:r>
              <a:rPr lang="pt-PT" sz="2800" dirty="0" err="1" smtClean="0"/>
              <a:t>expressions</a:t>
            </a:r>
            <a:r>
              <a:rPr lang="pt-PT" sz="2800" dirty="0" smtClean="0"/>
              <a:t>, </a:t>
            </a:r>
            <a:r>
              <a:rPr lang="pt-PT" sz="2800" dirty="0" err="1" smtClean="0"/>
              <a:t>comparisons</a:t>
            </a:r>
            <a:r>
              <a:rPr lang="pt-PT" sz="2800" dirty="0" smtClean="0"/>
              <a:t> </a:t>
            </a:r>
          </a:p>
          <a:p>
            <a:pPr>
              <a:buFont typeface="Wingdings" pitchFamily="2" charset="2"/>
              <a:buChar char="§"/>
            </a:pPr>
            <a:r>
              <a:rPr lang="pt-PT" sz="2800" dirty="0" err="1" smtClean="0"/>
              <a:t>Indonesian</a:t>
            </a:r>
            <a:r>
              <a:rPr lang="pt-PT" sz="2800" dirty="0" smtClean="0"/>
              <a:t> </a:t>
            </a:r>
            <a:r>
              <a:rPr lang="pt-PT" sz="2800" dirty="0" err="1" smtClean="0"/>
              <a:t>structures</a:t>
            </a:r>
            <a:r>
              <a:rPr lang="pt-PT" sz="2800" dirty="0" smtClean="0"/>
              <a:t>, e.g. </a:t>
            </a:r>
            <a:r>
              <a:rPr lang="pt-PT" sz="2800" dirty="0" err="1" smtClean="0"/>
              <a:t>blending</a:t>
            </a:r>
            <a:r>
              <a:rPr lang="pt-PT" sz="2800" dirty="0" smtClean="0"/>
              <a:t>, </a:t>
            </a:r>
            <a:r>
              <a:rPr lang="pt-PT" sz="2800" dirty="0" err="1" smtClean="0"/>
              <a:t>using</a:t>
            </a:r>
            <a:r>
              <a:rPr lang="pt-PT" sz="2800" dirty="0" smtClean="0"/>
              <a:t> </a:t>
            </a:r>
            <a:r>
              <a:rPr lang="pt-PT" sz="2800" dirty="0" err="1" smtClean="0"/>
              <a:t>numbers</a:t>
            </a:r>
            <a:r>
              <a:rPr lang="pt-PT" sz="2800" dirty="0" smtClean="0"/>
              <a:t> to </a:t>
            </a:r>
            <a:r>
              <a:rPr lang="pt-PT" sz="2800" dirty="0" err="1" smtClean="0"/>
              <a:t>represent</a:t>
            </a:r>
            <a:r>
              <a:rPr lang="pt-PT" sz="2800" dirty="0" smtClean="0"/>
              <a:t> </a:t>
            </a:r>
            <a:r>
              <a:rPr lang="pt-PT" sz="2800" dirty="0" err="1" smtClean="0"/>
              <a:t>the</a:t>
            </a:r>
            <a:r>
              <a:rPr lang="pt-PT" sz="2800" dirty="0" smtClean="0"/>
              <a:t> </a:t>
            </a:r>
            <a:r>
              <a:rPr lang="pt-PT" sz="2800" dirty="0" err="1" smtClean="0"/>
              <a:t>sound</a:t>
            </a:r>
            <a:r>
              <a:rPr lang="pt-PT" sz="2800" dirty="0" smtClean="0"/>
              <a:t>, </a:t>
            </a:r>
            <a:r>
              <a:rPr lang="pt-PT" sz="2800" dirty="0" err="1" smtClean="0"/>
              <a:t>using</a:t>
            </a:r>
            <a:r>
              <a:rPr lang="pt-PT" sz="2800" dirty="0" smtClean="0"/>
              <a:t> </a:t>
            </a:r>
            <a:r>
              <a:rPr lang="pt-PT" sz="2800" dirty="0" err="1" smtClean="0"/>
              <a:t>numerals</a:t>
            </a:r>
            <a:r>
              <a:rPr lang="pt-PT" sz="2800" dirty="0" smtClean="0"/>
              <a:t> for </a:t>
            </a:r>
            <a:r>
              <a:rPr lang="pt-PT" sz="2800" dirty="0" err="1" smtClean="0"/>
              <a:t>the</a:t>
            </a:r>
            <a:r>
              <a:rPr lang="pt-PT" sz="2800" dirty="0" smtClean="0"/>
              <a:t> </a:t>
            </a:r>
            <a:r>
              <a:rPr lang="pt-PT" sz="2800" dirty="0" err="1" smtClean="0"/>
              <a:t>meaning</a:t>
            </a:r>
            <a:r>
              <a:rPr lang="pt-PT" sz="2800" dirty="0" smtClean="0"/>
              <a:t> </a:t>
            </a:r>
            <a:r>
              <a:rPr lang="pt-PT" sz="2800" dirty="0" err="1" smtClean="0"/>
              <a:t>of</a:t>
            </a:r>
            <a:r>
              <a:rPr lang="pt-PT" sz="2800" dirty="0" smtClean="0"/>
              <a:t> </a:t>
            </a:r>
            <a:r>
              <a:rPr lang="pt-PT" sz="2800" dirty="0" err="1" smtClean="0"/>
              <a:t>the</a:t>
            </a:r>
            <a:r>
              <a:rPr lang="pt-PT" sz="2800" dirty="0" smtClean="0"/>
              <a:t> </a:t>
            </a:r>
            <a:r>
              <a:rPr lang="pt-PT" sz="2800" dirty="0" err="1" smtClean="0"/>
              <a:t>shape</a:t>
            </a:r>
            <a:endParaRPr lang="pt-PT" sz="2800" dirty="0" smtClean="0"/>
          </a:p>
          <a:p>
            <a:pPr>
              <a:buNone/>
            </a:pPr>
            <a:endParaRPr lang="pt-PT" sz="2800" dirty="0" smtClean="0"/>
          </a:p>
          <a:p>
            <a:pPr>
              <a:buFont typeface="Wingdings" pitchFamily="2" charset="2"/>
              <a:buChar char="§"/>
            </a:pPr>
            <a:r>
              <a:rPr lang="pt-PT" sz="2800" smtClean="0"/>
              <a:t>Indonesian, Portuguese and English </a:t>
            </a:r>
            <a:r>
              <a:rPr lang="pt-PT" sz="2800" dirty="0" err="1" smtClean="0"/>
              <a:t>structures</a:t>
            </a:r>
            <a:r>
              <a:rPr lang="pt-PT" sz="2800" dirty="0" smtClean="0"/>
              <a:t>, e.g. </a:t>
            </a:r>
            <a:r>
              <a:rPr lang="pt-PT" sz="2800" dirty="0" err="1" smtClean="0"/>
              <a:t>initials</a:t>
            </a:r>
            <a:endParaRPr lang="pt-PT" sz="2800" dirty="0" smtClean="0"/>
          </a:p>
          <a:p>
            <a:pPr>
              <a:buNone/>
            </a:pPr>
            <a:endParaRPr lang="pt-PT" sz="2800" dirty="0" smtClean="0"/>
          </a:p>
          <a:p>
            <a:pPr>
              <a:buNone/>
            </a:pPr>
            <a:endParaRPr lang="pt-PT" dirty="0" smtClean="0"/>
          </a:p>
          <a:p>
            <a:pPr>
              <a:buNone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Conclusion: source languages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1447800"/>
            <a:ext cx="7488832" cy="48006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Source languages in our database of 111</a:t>
            </a:r>
          </a:p>
          <a:p>
            <a:pPr>
              <a:buNone/>
            </a:pPr>
            <a:r>
              <a:rPr lang="en-US" dirty="0" smtClean="0"/>
              <a:t>slang expressions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86085960"/>
              </p:ext>
            </p:extLst>
          </p:nvPr>
        </p:nvGraphicFramePr>
        <p:xfrm>
          <a:off x="1475656" y="2708918"/>
          <a:ext cx="6624736" cy="35283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2368"/>
                <a:gridCol w="3312368"/>
              </a:tblGrid>
              <a:tr h="58806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Language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No.  examples</a:t>
                      </a:r>
                      <a:endParaRPr lang="en-US"/>
                    </a:p>
                  </a:txBody>
                  <a:tcPr/>
                </a:tc>
              </a:tr>
              <a:tr h="588066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Tetun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78</a:t>
                      </a:r>
                      <a:endParaRPr lang="en-US"/>
                    </a:p>
                  </a:txBody>
                  <a:tcPr/>
                </a:tc>
              </a:tr>
              <a:tr h="588066">
                <a:tc>
                  <a:txBody>
                    <a:bodyPr/>
                    <a:lstStyle/>
                    <a:p>
                      <a:r>
                        <a:rPr lang="en-US" smtClean="0"/>
                        <a:t>Indonesian</a:t>
                      </a:r>
                      <a:r>
                        <a:rPr lang="en-US" baseline="0" smtClean="0"/>
                        <a:t>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32</a:t>
                      </a:r>
                      <a:endParaRPr lang="en-US"/>
                    </a:p>
                  </a:txBody>
                  <a:tcPr/>
                </a:tc>
              </a:tr>
              <a:tr h="588066">
                <a:tc>
                  <a:txBody>
                    <a:bodyPr/>
                    <a:lstStyle/>
                    <a:p>
                      <a:r>
                        <a:rPr lang="en-US" smtClean="0"/>
                        <a:t>English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17</a:t>
                      </a:r>
                      <a:endParaRPr lang="en-US"/>
                    </a:p>
                  </a:txBody>
                  <a:tcPr/>
                </a:tc>
              </a:tr>
              <a:tr h="588066">
                <a:tc>
                  <a:txBody>
                    <a:bodyPr/>
                    <a:lstStyle/>
                    <a:p>
                      <a:r>
                        <a:rPr lang="en-US" smtClean="0"/>
                        <a:t>Portuguese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8</a:t>
                      </a:r>
                      <a:endParaRPr lang="en-US"/>
                    </a:p>
                  </a:txBody>
                  <a:tcPr/>
                </a:tc>
              </a:tr>
              <a:tr h="588066">
                <a:tc>
                  <a:txBody>
                    <a:bodyPr/>
                    <a:lstStyle/>
                    <a:p>
                      <a:r>
                        <a:rPr lang="en-US" dirty="0" smtClean="0"/>
                        <a:t>Proper</a:t>
                      </a:r>
                      <a:r>
                        <a:rPr lang="en-US" baseline="0" dirty="0" smtClean="0"/>
                        <a:t> nouns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331640" y="1628800"/>
          <a:ext cx="7200800" cy="37583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  <a:gridCol w="1492470"/>
                <a:gridCol w="1705776"/>
                <a:gridCol w="2778418"/>
              </a:tblGrid>
              <a:tr h="998298">
                <a:tc>
                  <a:txBody>
                    <a:bodyPr/>
                    <a:lstStyle/>
                    <a:p>
                      <a:pPr algn="ctr"/>
                      <a:r>
                        <a:rPr lang="pt-PT" b="1" dirty="0" err="1" smtClean="0"/>
                        <a:t>Slang</a:t>
                      </a:r>
                      <a:r>
                        <a:rPr lang="pt-PT" b="1" dirty="0" smtClean="0"/>
                        <a:t> </a:t>
                      </a:r>
                      <a:endParaRPr lang="pt-P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err="1" smtClean="0"/>
                        <a:t>Language</a:t>
                      </a:r>
                      <a:r>
                        <a:rPr lang="pt-PT" b="1" smtClean="0"/>
                        <a:t> </a:t>
                      </a:r>
                      <a:r>
                        <a:rPr lang="pt-PT" b="1" err="1" smtClean="0"/>
                        <a:t>of</a:t>
                      </a:r>
                      <a:r>
                        <a:rPr lang="pt-PT" b="1" baseline="0" smtClean="0"/>
                        <a:t> </a:t>
                      </a:r>
                      <a:r>
                        <a:rPr lang="pt-PT" b="1" baseline="0" err="1" smtClean="0"/>
                        <a:t>2nd</a:t>
                      </a:r>
                      <a:r>
                        <a:rPr lang="pt-PT" b="1" baseline="0" smtClean="0"/>
                        <a:t> </a:t>
                      </a:r>
                      <a:r>
                        <a:rPr lang="pt-PT" b="1" baseline="0" err="1" smtClean="0"/>
                        <a:t>word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 smtClean="0"/>
                        <a:t>Literal</a:t>
                      </a:r>
                      <a:r>
                        <a:rPr lang="pt-PT" b="1" baseline="0" dirty="0" smtClean="0"/>
                        <a:t> </a:t>
                      </a:r>
                      <a:r>
                        <a:rPr lang="pt-PT" b="1" baseline="0" dirty="0" err="1" smtClean="0"/>
                        <a:t>translation</a:t>
                      </a:r>
                      <a:endParaRPr lang="pt-P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err="1" smtClean="0"/>
                        <a:t>Meaning</a:t>
                      </a:r>
                      <a:endParaRPr lang="pt-PT" b="1"/>
                    </a:p>
                  </a:txBody>
                  <a:tcPr/>
                </a:tc>
              </a:tr>
              <a:tr h="792000">
                <a:tc>
                  <a:txBody>
                    <a:bodyPr/>
                    <a:lstStyle/>
                    <a:p>
                      <a:r>
                        <a:rPr lang="pt-PT" b="1" err="1" smtClean="0"/>
                        <a:t>U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your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business</a:t>
                      </a:r>
                      <a:r>
                        <a:rPr lang="pt-PT" baseline="0" smtClean="0"/>
                        <a:t> (</a:t>
                      </a:r>
                      <a:r>
                        <a:rPr lang="pt-PT" baseline="0" err="1" smtClean="0"/>
                        <a:t>not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mine</a:t>
                      </a:r>
                      <a:r>
                        <a:rPr lang="pt-PT" baseline="0" smtClean="0"/>
                        <a:t>!)</a:t>
                      </a:r>
                      <a:endParaRPr lang="pt-PT"/>
                    </a:p>
                  </a:txBody>
                  <a:tcPr/>
                </a:tc>
              </a:tr>
              <a:tr h="578378">
                <a:tc>
                  <a:txBody>
                    <a:bodyPr/>
                    <a:lstStyle/>
                    <a:p>
                      <a:r>
                        <a:rPr lang="pt-PT" b="1" err="1" smtClean="0"/>
                        <a:t>U</a:t>
                      </a:r>
                      <a:r>
                        <a:rPr lang="pt-PT" b="1" baseline="0" smtClean="0"/>
                        <a:t> </a:t>
                      </a:r>
                      <a:r>
                        <a:rPr lang="pt-PT" b="1" baseline="0" err="1" smtClean="0"/>
                        <a:t>boot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Tetun</a:t>
                      </a:r>
                      <a:r>
                        <a:rPr lang="pt-PT" smtClean="0"/>
                        <a:t>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business</a:t>
                      </a:r>
                      <a:r>
                        <a:rPr lang="pt-PT" smtClean="0"/>
                        <a:t> </a:t>
                      </a:r>
                      <a:r>
                        <a:rPr lang="pt-PT" err="1" smtClean="0"/>
                        <a:t>big</a:t>
                      </a:r>
                      <a:r>
                        <a:rPr lang="pt-PT" smtClean="0"/>
                        <a:t>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really</a:t>
                      </a:r>
                      <a:r>
                        <a:rPr lang="pt-PT" smtClean="0"/>
                        <a:t> </a:t>
                      </a:r>
                      <a:r>
                        <a:rPr lang="pt-PT" err="1" smtClean="0"/>
                        <a:t>your</a:t>
                      </a:r>
                      <a:r>
                        <a:rPr lang="pt-PT" smtClean="0"/>
                        <a:t> </a:t>
                      </a:r>
                      <a:r>
                        <a:rPr lang="pt-PT" err="1" smtClean="0"/>
                        <a:t>business</a:t>
                      </a:r>
                      <a:endParaRPr lang="pt-PT"/>
                    </a:p>
                  </a:txBody>
                  <a:tcPr/>
                </a:tc>
              </a:tr>
              <a:tr h="811293">
                <a:tc>
                  <a:txBody>
                    <a:bodyPr/>
                    <a:lstStyle/>
                    <a:p>
                      <a:r>
                        <a:rPr lang="pt-PT" b="1" err="1" smtClean="0"/>
                        <a:t>U</a:t>
                      </a:r>
                      <a:r>
                        <a:rPr lang="pt-PT" b="1" smtClean="0"/>
                        <a:t> </a:t>
                      </a:r>
                      <a:r>
                        <a:rPr lang="pt-PT" b="1" err="1" smtClean="0"/>
                        <a:t>grande</a:t>
                      </a:r>
                      <a:r>
                        <a:rPr lang="pt-PT" b="1" smtClean="0"/>
                        <a:t> 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Port</a:t>
                      </a:r>
                      <a:r>
                        <a:rPr lang="pt-PT" smtClean="0"/>
                        <a:t>.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err="1" smtClean="0"/>
                        <a:t>business</a:t>
                      </a:r>
                      <a:r>
                        <a:rPr lang="pt-PT" smtClean="0"/>
                        <a:t> </a:t>
                      </a:r>
                      <a:r>
                        <a:rPr lang="pt-PT" err="1" smtClean="0"/>
                        <a:t>big</a:t>
                      </a:r>
                      <a:r>
                        <a:rPr lang="pt-PT" smtClean="0"/>
                        <a:t> </a:t>
                      </a:r>
                    </a:p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578378">
                <a:tc>
                  <a:txBody>
                    <a:bodyPr/>
                    <a:lstStyle/>
                    <a:p>
                      <a:r>
                        <a:rPr lang="pt-PT" b="1" err="1" smtClean="0"/>
                        <a:t>U</a:t>
                      </a:r>
                      <a:r>
                        <a:rPr lang="pt-PT" b="1" smtClean="0"/>
                        <a:t> </a:t>
                      </a:r>
                      <a:r>
                        <a:rPr lang="pt-PT" b="1" err="1" smtClean="0"/>
                        <a:t>Plaza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name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of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mall</a:t>
                      </a:r>
                      <a:r>
                        <a:rPr lang="pt-PT" baseline="0" smtClean="0"/>
                        <a:t>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mtClean="0"/>
                        <a:t>-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I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really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don’t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care</a:t>
                      </a:r>
                      <a:r>
                        <a:rPr lang="pt-PT" baseline="0" smtClean="0"/>
                        <a:t>!</a:t>
                      </a:r>
                      <a:endParaRPr lang="pt-PT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49808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A final example: </a:t>
            </a:r>
            <a:r>
              <a:rPr lang="en-US" i="1" dirty="0" err="1" smtClean="0"/>
              <a:t>urusan</a:t>
            </a:r>
            <a:r>
              <a:rPr lang="en-US" dirty="0" smtClean="0"/>
              <a:t> ‘business’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err="1" smtClean="0"/>
              <a:t>References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447800"/>
            <a:ext cx="7920880" cy="48006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pt-PT" sz="2400" dirty="0" err="1" smtClean="0"/>
              <a:t>Burdová</a:t>
            </a:r>
            <a:r>
              <a:rPr lang="pt-PT" sz="2400" dirty="0" smtClean="0"/>
              <a:t>,  V. (2009).  </a:t>
            </a:r>
            <a:r>
              <a:rPr lang="pt-PT" sz="2400" dirty="0" err="1" smtClean="0"/>
              <a:t>Student</a:t>
            </a:r>
            <a:r>
              <a:rPr lang="pt-PT" sz="2400" dirty="0" smtClean="0"/>
              <a:t> </a:t>
            </a:r>
            <a:r>
              <a:rPr lang="pt-PT" sz="2400" dirty="0" err="1" smtClean="0"/>
              <a:t>slang</a:t>
            </a:r>
            <a:r>
              <a:rPr lang="pt-PT" sz="2400" dirty="0" smtClean="0"/>
              <a:t>. Diploma </a:t>
            </a:r>
            <a:r>
              <a:rPr lang="pt-PT" sz="2400" dirty="0" err="1" smtClean="0"/>
              <a:t>Thesis</a:t>
            </a:r>
            <a:r>
              <a:rPr lang="pt-PT" sz="2400" dirty="0" smtClean="0"/>
              <a:t>. </a:t>
            </a:r>
            <a:r>
              <a:rPr lang="pt-PT" sz="2400" dirty="0" err="1" smtClean="0"/>
              <a:t>Masaryk</a:t>
            </a:r>
            <a:r>
              <a:rPr lang="pt-PT" sz="2400" dirty="0" smtClean="0"/>
              <a:t> 			       </a:t>
            </a:r>
            <a:r>
              <a:rPr lang="pt-PT" sz="2400" dirty="0" err="1" smtClean="0"/>
              <a:t>University</a:t>
            </a:r>
            <a:r>
              <a:rPr lang="pt-PT" sz="2400" dirty="0" smtClean="0"/>
              <a:t> </a:t>
            </a:r>
            <a:r>
              <a:rPr lang="pt-PT" sz="2400" dirty="0" err="1" smtClean="0"/>
              <a:t>in</a:t>
            </a:r>
            <a:r>
              <a:rPr lang="pt-PT" sz="2400" dirty="0" smtClean="0"/>
              <a:t> </a:t>
            </a:r>
            <a:r>
              <a:rPr lang="pt-PT" sz="2400" dirty="0" err="1" smtClean="0"/>
              <a:t>Brno</a:t>
            </a:r>
            <a:r>
              <a:rPr lang="pt-PT" sz="2400" dirty="0" smtClean="0"/>
              <a:t> - </a:t>
            </a:r>
            <a:r>
              <a:rPr lang="en-US" sz="2400" dirty="0" smtClean="0"/>
              <a:t>Czech Republic.</a:t>
            </a:r>
            <a:endParaRPr lang="pt-PT" sz="2400" dirty="0" smtClean="0"/>
          </a:p>
          <a:p>
            <a:pPr>
              <a:buNone/>
            </a:pPr>
            <a:r>
              <a:rPr lang="pt-PT" sz="2400" dirty="0" smtClean="0"/>
              <a:t>Batista, J. (2016). O uso da gíria em contraste com a língua formal. </a:t>
            </a:r>
          </a:p>
          <a:p>
            <a:pPr>
              <a:buNone/>
            </a:pPr>
            <a:r>
              <a:rPr lang="pt-PT" sz="2400" dirty="0" err="1" smtClean="0"/>
              <a:t>Deumert</a:t>
            </a:r>
            <a:r>
              <a:rPr lang="pt-PT" sz="2400" dirty="0" smtClean="0"/>
              <a:t>,  A. (2006). </a:t>
            </a:r>
            <a:r>
              <a:rPr lang="pt-PT" sz="2400" dirty="0" err="1" smtClean="0"/>
              <a:t>English</a:t>
            </a:r>
            <a:r>
              <a:rPr lang="pt-PT" sz="2400" dirty="0" smtClean="0"/>
              <a:t> </a:t>
            </a:r>
            <a:r>
              <a:rPr lang="pt-PT" sz="2400" dirty="0" err="1" smtClean="0"/>
              <a:t>Language</a:t>
            </a:r>
            <a:r>
              <a:rPr lang="pt-PT" sz="2400" dirty="0" smtClean="0"/>
              <a:t> </a:t>
            </a:r>
            <a:r>
              <a:rPr lang="pt-PT" sz="2400" dirty="0" err="1" smtClean="0"/>
              <a:t>Learners</a:t>
            </a:r>
            <a:r>
              <a:rPr lang="pt-PT" sz="2400" dirty="0" smtClean="0"/>
              <a:t>. </a:t>
            </a:r>
            <a:r>
              <a:rPr lang="pt-PT" sz="2400" i="1" dirty="0" err="1" smtClean="0"/>
              <a:t>Semantic</a:t>
            </a:r>
            <a:r>
              <a:rPr lang="pt-PT" sz="2400" i="1" dirty="0" smtClean="0"/>
              <a:t> </a:t>
            </a:r>
            <a:r>
              <a:rPr lang="pt-PT" sz="2400" i="1" dirty="0" err="1" smtClean="0"/>
              <a:t>Change</a:t>
            </a:r>
            <a:r>
              <a:rPr lang="pt-PT" sz="2400" i="1" dirty="0" smtClean="0"/>
              <a:t> </a:t>
            </a:r>
            <a:r>
              <a:rPr lang="pt-PT" sz="2400" i="1" dirty="0" err="1" smtClean="0"/>
              <a:t>the</a:t>
            </a:r>
            <a:r>
              <a:rPr lang="pt-PT" sz="2400" i="1" dirty="0" smtClean="0"/>
              <a:t>  			</a:t>
            </a:r>
            <a:r>
              <a:rPr lang="pt-PT" sz="2400" i="1" dirty="0" err="1" smtClean="0"/>
              <a:t>Internet</a:t>
            </a:r>
            <a:r>
              <a:rPr lang="pt-PT" sz="2400" i="1" smtClean="0"/>
              <a:t>:  and</a:t>
            </a:r>
            <a:r>
              <a:rPr lang="pt-PT" sz="2400" i="1" dirty="0" smtClean="0"/>
              <a:t> </a:t>
            </a:r>
            <a:r>
              <a:rPr lang="pt-PT" sz="2400" i="1" dirty="0" err="1" smtClean="0"/>
              <a:t>Text</a:t>
            </a:r>
            <a:r>
              <a:rPr lang="pt-PT" sz="2400" i="1" dirty="0" smtClean="0"/>
              <a:t>  </a:t>
            </a:r>
            <a:r>
              <a:rPr lang="pt-PT" sz="2400" i="1" dirty="0" err="1" smtClean="0"/>
              <a:t>Massaging</a:t>
            </a:r>
            <a:r>
              <a:rPr lang="pt-PT" sz="2400" i="1" dirty="0" smtClean="0"/>
              <a:t>.  </a:t>
            </a:r>
            <a:r>
              <a:rPr lang="pt-PT" sz="2400" dirty="0" err="1" smtClean="0"/>
              <a:t>Monash</a:t>
            </a:r>
            <a:r>
              <a:rPr lang="pt-PT" sz="2400" dirty="0" smtClean="0"/>
              <a:t> </a:t>
            </a:r>
            <a:r>
              <a:rPr lang="pt-PT" sz="2400" dirty="0" err="1" smtClean="0"/>
              <a:t>University</a:t>
            </a:r>
            <a:r>
              <a:rPr lang="pt-PT" sz="2400" dirty="0" smtClean="0"/>
              <a:t>  </a:t>
            </a:r>
            <a:r>
              <a:rPr lang="pt-PT" sz="2400" dirty="0" err="1" smtClean="0"/>
              <a:t>Victoria</a:t>
            </a:r>
            <a:r>
              <a:rPr lang="pt-PT" sz="2400" dirty="0" smtClean="0"/>
              <a:t>  		- </a:t>
            </a:r>
            <a:r>
              <a:rPr lang="pt-PT" sz="2400" dirty="0" err="1" smtClean="0"/>
              <a:t>Australia</a:t>
            </a:r>
            <a:r>
              <a:rPr lang="pt-PT" sz="2400" dirty="0" smtClean="0"/>
              <a:t>. </a:t>
            </a:r>
            <a:r>
              <a:rPr lang="pt-PT" sz="2400" dirty="0" err="1" smtClean="0"/>
              <a:t>Elseiver</a:t>
            </a:r>
            <a:r>
              <a:rPr lang="pt-PT" sz="2400" dirty="0" smtClean="0"/>
              <a:t> </a:t>
            </a:r>
            <a:r>
              <a:rPr lang="pt-PT" sz="2400" dirty="0" err="1" smtClean="0"/>
              <a:t>Ltd</a:t>
            </a:r>
            <a:r>
              <a:rPr lang="pt-PT" sz="2400" dirty="0" smtClean="0"/>
              <a:t>. </a:t>
            </a:r>
            <a:endParaRPr lang="pt-PT" sz="2400" i="1" dirty="0" smtClean="0"/>
          </a:p>
          <a:p>
            <a:pPr>
              <a:buNone/>
            </a:pPr>
            <a:r>
              <a:rPr lang="en-US" sz="2400" dirty="0" smtClean="0"/>
              <a:t>Klerk,  V. (2006). English Language Learners. </a:t>
            </a:r>
            <a:r>
              <a:rPr lang="en-US" sz="2400" i="1" dirty="0" smtClean="0"/>
              <a:t>Slang, Sociology.</a:t>
            </a:r>
          </a:p>
          <a:p>
            <a:pPr>
              <a:buNone/>
            </a:pPr>
            <a:r>
              <a:rPr lang="en-US" sz="2400" dirty="0" smtClean="0"/>
              <a:t>		Rhodes University, </a:t>
            </a:r>
            <a:r>
              <a:rPr lang="en-US" sz="2400" dirty="0" err="1" smtClean="0"/>
              <a:t>Grahamstown</a:t>
            </a:r>
            <a:r>
              <a:rPr lang="en-US" sz="2400" dirty="0" smtClean="0"/>
              <a:t>, South  </a:t>
            </a:r>
            <a:r>
              <a:rPr lang="en-US" sz="2400" dirty="0" err="1" smtClean="0"/>
              <a:t>Africa,Elsevier</a:t>
            </a:r>
            <a:r>
              <a:rPr lang="en-US" sz="2400" dirty="0" smtClean="0"/>
              <a:t> Ltd. </a:t>
            </a:r>
          </a:p>
          <a:p>
            <a:pPr>
              <a:buNone/>
            </a:pPr>
            <a:r>
              <a:rPr lang="pt-PT" sz="2400" dirty="0" smtClean="0"/>
              <a:t>Website </a:t>
            </a:r>
          </a:p>
          <a:p>
            <a:pPr>
              <a:buNone/>
            </a:pPr>
            <a:r>
              <a:rPr lang="pt-PT" sz="2400" dirty="0" smtClean="0">
                <a:hlinkClick r:id="rId3"/>
              </a:rPr>
              <a:t>http://www.statistics.gov.tl/wp-content/uploads/2016/11/Wall-Chart-Poster-Landscape-Final-English-rev.pdf download 6/</a:t>
            </a:r>
            <a:r>
              <a:rPr lang="pt-PT" sz="2400" dirty="0" smtClean="0"/>
              <a:t>  </a:t>
            </a:r>
          </a:p>
          <a:p>
            <a:pPr>
              <a:buNone/>
            </a:pPr>
            <a:r>
              <a:rPr lang="pt-PT" sz="2400" dirty="0" smtClean="0"/>
              <a:t>download 02/2018 </a:t>
            </a:r>
          </a:p>
          <a:p>
            <a:pPr>
              <a:buNone/>
            </a:pPr>
            <a:endParaRPr lang="pt-PT" sz="2400" dirty="0" smtClean="0">
              <a:hlinkClick r:id="rId4"/>
            </a:endParaRPr>
          </a:p>
          <a:p>
            <a:pPr>
              <a:buNone/>
            </a:pPr>
            <a:r>
              <a:rPr lang="pt-PT" sz="2400" dirty="0" smtClean="0">
                <a:hlinkClick r:id="rId4"/>
              </a:rPr>
              <a:t>https://www.soportugues.com.br/secoes/estil/estil3.php</a:t>
            </a:r>
            <a:r>
              <a:rPr lang="pt-PT" sz="2400" dirty="0" smtClean="0"/>
              <a:t>  download 11/04/2018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 smtClean="0"/>
              <a:t>Tetun</a:t>
            </a:r>
            <a:r>
              <a:rPr lang="pt-PT" dirty="0" smtClean="0"/>
              <a:t> </a:t>
            </a:r>
            <a:r>
              <a:rPr lang="pt-PT" dirty="0" err="1" smtClean="0"/>
              <a:t>Dili</a:t>
            </a:r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447800"/>
            <a:ext cx="8244408" cy="4800600"/>
          </a:xfrm>
        </p:spPr>
        <p:txBody>
          <a:bodyPr>
            <a:noAutofit/>
          </a:bodyPr>
          <a:lstStyle/>
          <a:p>
            <a:r>
              <a:rPr lang="pt-PT" sz="2800" dirty="0" smtClean="0"/>
              <a:t>88% are speakers </a:t>
            </a:r>
            <a:r>
              <a:rPr lang="pt-PT" sz="2800" dirty="0" err="1" smtClean="0"/>
              <a:t>of</a:t>
            </a:r>
            <a:r>
              <a:rPr lang="pt-PT" sz="2800" dirty="0" smtClean="0"/>
              <a:t>  </a:t>
            </a:r>
            <a:r>
              <a:rPr lang="pt-PT" sz="2800" dirty="0" err="1" smtClean="0"/>
              <a:t>Tetun</a:t>
            </a:r>
            <a:r>
              <a:rPr lang="pt-PT" sz="2800" dirty="0" smtClean="0"/>
              <a:t> Dili (2015 </a:t>
            </a:r>
            <a:r>
              <a:rPr lang="pt-PT" sz="2800" dirty="0" err="1" smtClean="0"/>
              <a:t>Census</a:t>
            </a:r>
            <a:r>
              <a:rPr lang="pt-PT" sz="2800" dirty="0" smtClean="0"/>
              <a:t>) </a:t>
            </a:r>
          </a:p>
          <a:p>
            <a:pPr>
              <a:buNone/>
            </a:pPr>
            <a:endParaRPr lang="pt-PT" sz="2800" dirty="0" smtClean="0"/>
          </a:p>
          <a:p>
            <a:r>
              <a:rPr lang="pt-PT" sz="2800" dirty="0" err="1" smtClean="0"/>
              <a:t>Tetun</a:t>
            </a:r>
            <a:r>
              <a:rPr lang="pt-PT" sz="2800" dirty="0" smtClean="0"/>
              <a:t> Dili </a:t>
            </a:r>
            <a:r>
              <a:rPr lang="pt-PT" sz="2800" dirty="0" err="1" smtClean="0"/>
              <a:t>has</a:t>
            </a:r>
            <a:r>
              <a:rPr lang="pt-PT" sz="2800" dirty="0" smtClean="0"/>
              <a:t>  </a:t>
            </a:r>
            <a:r>
              <a:rPr lang="pt-PT" sz="2800" dirty="0" err="1" smtClean="0"/>
              <a:t>influence</a:t>
            </a:r>
            <a:r>
              <a:rPr lang="pt-PT" sz="2800" dirty="0" smtClean="0"/>
              <a:t> </a:t>
            </a:r>
            <a:r>
              <a:rPr lang="pt-PT" sz="2800" dirty="0" err="1" smtClean="0"/>
              <a:t>from</a:t>
            </a:r>
            <a:r>
              <a:rPr lang="pt-PT" sz="2800" dirty="0" smtClean="0"/>
              <a:t> </a:t>
            </a:r>
            <a:r>
              <a:rPr lang="pt-PT" sz="2800" dirty="0" err="1" smtClean="0"/>
              <a:t>other</a:t>
            </a:r>
            <a:r>
              <a:rPr lang="pt-PT" sz="2800" dirty="0" smtClean="0"/>
              <a:t> </a:t>
            </a:r>
            <a:r>
              <a:rPr lang="pt-PT" sz="2800" dirty="0" err="1" smtClean="0"/>
              <a:t>languages</a:t>
            </a:r>
            <a:r>
              <a:rPr lang="pt-PT" sz="2800" dirty="0" smtClean="0"/>
              <a:t>: </a:t>
            </a:r>
            <a:r>
              <a:rPr lang="pt-PT" sz="3000" dirty="0" smtClean="0">
                <a:latin typeface="+mj-lt"/>
                <a:cs typeface="Arial" pitchFamily="34" charset="0"/>
              </a:rPr>
              <a:t> </a:t>
            </a:r>
          </a:p>
          <a:p>
            <a:pPr lvl="1"/>
            <a:r>
              <a:rPr lang="pt-PT" sz="2400" dirty="0" smtClean="0">
                <a:latin typeface="+mj-lt"/>
                <a:cs typeface="Arial" pitchFamily="34" charset="0"/>
              </a:rPr>
              <a:t>57 % </a:t>
            </a:r>
            <a:r>
              <a:rPr lang="pt-PT" sz="2400" dirty="0" err="1" smtClean="0">
                <a:latin typeface="+mj-lt"/>
                <a:cs typeface="Arial" pitchFamily="34" charset="0"/>
              </a:rPr>
              <a:t>speak</a:t>
            </a:r>
            <a:r>
              <a:rPr lang="pt-PT" sz="2400" dirty="0" smtClean="0">
                <a:latin typeface="+mj-lt"/>
                <a:cs typeface="Arial" pitchFamily="34" charset="0"/>
              </a:rPr>
              <a:t> </a:t>
            </a:r>
            <a:r>
              <a:rPr lang="pt-PT" sz="2400" dirty="0" err="1" smtClean="0">
                <a:latin typeface="+mj-lt"/>
                <a:cs typeface="Arial" pitchFamily="34" charset="0"/>
              </a:rPr>
              <a:t>Tetun</a:t>
            </a:r>
            <a:r>
              <a:rPr lang="pt-PT" sz="2400" dirty="0" smtClean="0">
                <a:latin typeface="+mj-lt"/>
                <a:cs typeface="Arial" pitchFamily="34" charset="0"/>
              </a:rPr>
              <a:t> Dili </a:t>
            </a:r>
            <a:r>
              <a:rPr lang="pt-PT" sz="2400" dirty="0" err="1" smtClean="0">
                <a:latin typeface="+mj-lt"/>
                <a:cs typeface="Arial" pitchFamily="34" charset="0"/>
              </a:rPr>
              <a:t>but</a:t>
            </a:r>
            <a:r>
              <a:rPr lang="pt-PT" sz="2400" dirty="0" smtClean="0">
                <a:latin typeface="+mj-lt"/>
                <a:cs typeface="Arial" pitchFamily="34" charset="0"/>
              </a:rPr>
              <a:t> </a:t>
            </a:r>
            <a:r>
              <a:rPr lang="pt-PT" sz="2400" dirty="0" err="1" smtClean="0">
                <a:latin typeface="+mj-lt"/>
                <a:cs typeface="Arial" pitchFamily="34" charset="0"/>
              </a:rPr>
              <a:t>have</a:t>
            </a:r>
            <a:r>
              <a:rPr lang="pt-PT" sz="2400" dirty="0" smtClean="0">
                <a:latin typeface="+mj-lt"/>
                <a:cs typeface="Arial" pitchFamily="34" charset="0"/>
              </a:rPr>
              <a:t> </a:t>
            </a:r>
            <a:r>
              <a:rPr lang="pt-PT" sz="2400" dirty="0" err="1" smtClean="0">
                <a:latin typeface="+mj-lt"/>
                <a:cs typeface="Arial" pitchFamily="34" charset="0"/>
              </a:rPr>
              <a:t>another</a:t>
            </a:r>
            <a:r>
              <a:rPr lang="pt-PT" sz="2400" dirty="0" smtClean="0">
                <a:latin typeface="+mj-lt"/>
                <a:cs typeface="Arial" pitchFamily="34" charset="0"/>
              </a:rPr>
              <a:t> </a:t>
            </a:r>
            <a:r>
              <a:rPr lang="pt-PT" sz="2400" dirty="0" err="1" smtClean="0">
                <a:latin typeface="+mj-lt"/>
                <a:cs typeface="Arial" pitchFamily="34" charset="0"/>
              </a:rPr>
              <a:t>mother</a:t>
            </a:r>
            <a:r>
              <a:rPr lang="pt-PT" sz="2400" dirty="0" smtClean="0">
                <a:latin typeface="+mj-lt"/>
                <a:cs typeface="Arial" pitchFamily="34" charset="0"/>
              </a:rPr>
              <a:t> </a:t>
            </a:r>
            <a:r>
              <a:rPr lang="pt-PT" sz="2400" dirty="0" err="1" smtClean="0">
                <a:latin typeface="+mj-lt"/>
                <a:cs typeface="Arial" pitchFamily="34" charset="0"/>
              </a:rPr>
              <a:t>tongue</a:t>
            </a:r>
            <a:r>
              <a:rPr lang="pt-PT" sz="2400" dirty="0" smtClean="0">
                <a:latin typeface="+mj-lt"/>
                <a:cs typeface="Arial" pitchFamily="34" charset="0"/>
              </a:rPr>
              <a:t>.</a:t>
            </a:r>
          </a:p>
          <a:p>
            <a:pPr lvl="1"/>
            <a:r>
              <a:rPr lang="pt-PT" sz="2400" dirty="0" err="1" smtClean="0">
                <a:latin typeface="+mj-lt"/>
                <a:cs typeface="Arial" pitchFamily="34" charset="0"/>
              </a:rPr>
              <a:t>Adults</a:t>
            </a:r>
            <a:r>
              <a:rPr lang="pt-PT" sz="2400" dirty="0" smtClean="0">
                <a:latin typeface="+mj-lt"/>
                <a:cs typeface="Arial" pitchFamily="34" charset="0"/>
              </a:rPr>
              <a:t> </a:t>
            </a:r>
            <a:r>
              <a:rPr lang="pt-PT" sz="2400" dirty="0" err="1" smtClean="0">
                <a:latin typeface="+mj-lt"/>
                <a:cs typeface="Arial" pitchFamily="34" charset="0"/>
              </a:rPr>
              <a:t>aged</a:t>
            </a:r>
            <a:r>
              <a:rPr lang="pt-PT" sz="2400" dirty="0" smtClean="0">
                <a:latin typeface="+mj-lt"/>
                <a:cs typeface="Arial" pitchFamily="34" charset="0"/>
              </a:rPr>
              <a:t> 25 to 55 </a:t>
            </a:r>
            <a:r>
              <a:rPr lang="pt-PT" sz="2400" dirty="0" err="1" smtClean="0">
                <a:latin typeface="+mj-lt"/>
                <a:cs typeface="Arial" pitchFamily="34" charset="0"/>
              </a:rPr>
              <a:t>were</a:t>
            </a:r>
            <a:r>
              <a:rPr lang="pt-PT" sz="2400" dirty="0" smtClean="0">
                <a:latin typeface="+mj-lt"/>
                <a:cs typeface="Arial" pitchFamily="34" charset="0"/>
              </a:rPr>
              <a:t> </a:t>
            </a:r>
            <a:r>
              <a:rPr lang="pt-PT" sz="2400" dirty="0" err="1" smtClean="0">
                <a:latin typeface="+mj-lt"/>
                <a:cs typeface="Arial" pitchFamily="34" charset="0"/>
              </a:rPr>
              <a:t>educated</a:t>
            </a:r>
            <a:r>
              <a:rPr lang="pt-PT" sz="2400" dirty="0" smtClean="0">
                <a:latin typeface="+mj-lt"/>
                <a:cs typeface="Arial" pitchFamily="34" charset="0"/>
              </a:rPr>
              <a:t> </a:t>
            </a:r>
            <a:r>
              <a:rPr lang="pt-PT" sz="2400" dirty="0" err="1" smtClean="0">
                <a:latin typeface="+mj-lt"/>
                <a:cs typeface="Arial" pitchFamily="34" charset="0"/>
              </a:rPr>
              <a:t>in</a:t>
            </a:r>
            <a:r>
              <a:rPr lang="pt-PT" sz="2400" dirty="0" smtClean="0">
                <a:latin typeface="+mj-lt"/>
                <a:cs typeface="Arial" pitchFamily="34" charset="0"/>
              </a:rPr>
              <a:t> </a:t>
            </a:r>
            <a:r>
              <a:rPr lang="pt-PT" sz="2400" dirty="0" err="1" smtClean="0">
                <a:latin typeface="+mj-lt"/>
                <a:cs typeface="Arial" pitchFamily="34" charset="0"/>
              </a:rPr>
              <a:t>Indonesian</a:t>
            </a:r>
            <a:r>
              <a:rPr lang="pt-PT" sz="2400" dirty="0" smtClean="0">
                <a:latin typeface="+mj-lt"/>
                <a:cs typeface="Arial" pitchFamily="34" charset="0"/>
              </a:rPr>
              <a:t>.</a:t>
            </a:r>
          </a:p>
          <a:p>
            <a:pPr lvl="1"/>
            <a:r>
              <a:rPr lang="pt-PT" sz="2400" dirty="0" err="1" smtClean="0">
                <a:latin typeface="+mj-lt"/>
                <a:cs typeface="Arial" pitchFamily="34" charset="0"/>
              </a:rPr>
              <a:t>Satelite</a:t>
            </a:r>
            <a:r>
              <a:rPr lang="pt-PT" sz="2400" dirty="0" smtClean="0">
                <a:latin typeface="+mj-lt"/>
                <a:cs typeface="Arial" pitchFamily="34" charset="0"/>
              </a:rPr>
              <a:t> TV uses </a:t>
            </a:r>
            <a:r>
              <a:rPr lang="pt-PT" sz="2400" dirty="0" err="1" smtClean="0">
                <a:latin typeface="+mj-lt"/>
                <a:cs typeface="Arial" pitchFamily="34" charset="0"/>
              </a:rPr>
              <a:t>Indonesian</a:t>
            </a:r>
            <a:r>
              <a:rPr lang="pt-PT" sz="2400" dirty="0" smtClean="0">
                <a:latin typeface="+mj-lt"/>
                <a:cs typeface="Arial" pitchFamily="34" charset="0"/>
              </a:rPr>
              <a:t> </a:t>
            </a:r>
            <a:r>
              <a:rPr lang="pt-PT" sz="2400" dirty="0" err="1" smtClean="0">
                <a:latin typeface="+mj-lt"/>
                <a:cs typeface="Arial" pitchFamily="34" charset="0"/>
              </a:rPr>
              <a:t>with</a:t>
            </a:r>
            <a:r>
              <a:rPr lang="pt-PT" sz="2400" dirty="0" smtClean="0">
                <a:latin typeface="+mj-lt"/>
                <a:cs typeface="Arial" pitchFamily="34" charset="0"/>
              </a:rPr>
              <a:t> </a:t>
            </a:r>
            <a:r>
              <a:rPr lang="pt-PT" sz="2400" dirty="0" err="1" smtClean="0">
                <a:latin typeface="+mj-lt"/>
                <a:cs typeface="Arial" pitchFamily="34" charset="0"/>
              </a:rPr>
              <a:t>English</a:t>
            </a:r>
            <a:r>
              <a:rPr lang="pt-PT" sz="2400" dirty="0" smtClean="0">
                <a:latin typeface="+mj-lt"/>
                <a:cs typeface="Arial" pitchFamily="34" charset="0"/>
              </a:rPr>
              <a:t> </a:t>
            </a:r>
            <a:r>
              <a:rPr lang="pt-PT" sz="2400" dirty="0" err="1" smtClean="0">
                <a:latin typeface="+mj-lt"/>
                <a:cs typeface="Arial" pitchFamily="34" charset="0"/>
              </a:rPr>
              <a:t>words</a:t>
            </a:r>
            <a:r>
              <a:rPr lang="pt-PT" sz="2400" dirty="0" smtClean="0">
                <a:latin typeface="+mj-lt"/>
                <a:cs typeface="Arial" pitchFamily="34" charset="0"/>
              </a:rPr>
              <a:t>.</a:t>
            </a:r>
          </a:p>
          <a:p>
            <a:pPr lvl="1"/>
            <a:r>
              <a:rPr lang="pt-PT" sz="2400" dirty="0" err="1" smtClean="0">
                <a:latin typeface="+mj-lt"/>
                <a:cs typeface="Arial" pitchFamily="34" charset="0"/>
              </a:rPr>
              <a:t>Teenagers</a:t>
            </a:r>
            <a:r>
              <a:rPr lang="pt-PT" sz="2400" dirty="0" smtClean="0">
                <a:latin typeface="+mj-lt"/>
                <a:cs typeface="Arial" pitchFamily="34" charset="0"/>
              </a:rPr>
              <a:t> are </a:t>
            </a:r>
            <a:r>
              <a:rPr lang="pt-PT" sz="2400" dirty="0" err="1" smtClean="0">
                <a:latin typeface="+mj-lt"/>
                <a:cs typeface="Arial" pitchFamily="34" charset="0"/>
              </a:rPr>
              <a:t>being</a:t>
            </a:r>
            <a:r>
              <a:rPr lang="pt-PT" sz="2400" dirty="0" smtClean="0">
                <a:latin typeface="+mj-lt"/>
                <a:cs typeface="Arial" pitchFamily="34" charset="0"/>
              </a:rPr>
              <a:t> </a:t>
            </a:r>
            <a:r>
              <a:rPr lang="pt-PT" sz="2400" dirty="0" err="1" smtClean="0">
                <a:latin typeface="+mj-lt"/>
                <a:cs typeface="Arial" pitchFamily="34" charset="0"/>
              </a:rPr>
              <a:t>educated</a:t>
            </a:r>
            <a:r>
              <a:rPr lang="pt-PT" sz="2400" dirty="0" smtClean="0">
                <a:latin typeface="+mj-lt"/>
                <a:cs typeface="Arial" pitchFamily="34" charset="0"/>
              </a:rPr>
              <a:t> </a:t>
            </a:r>
            <a:r>
              <a:rPr lang="pt-PT" sz="2400" dirty="0" err="1" smtClean="0">
                <a:latin typeface="+mj-lt"/>
                <a:cs typeface="Arial" pitchFamily="34" charset="0"/>
              </a:rPr>
              <a:t>in</a:t>
            </a:r>
            <a:r>
              <a:rPr lang="pt-PT" sz="2400" dirty="0" smtClean="0">
                <a:latin typeface="+mj-lt"/>
                <a:cs typeface="Arial" pitchFamily="34" charset="0"/>
              </a:rPr>
              <a:t> </a:t>
            </a:r>
            <a:r>
              <a:rPr lang="pt-PT" sz="2400" dirty="0" err="1" smtClean="0">
                <a:latin typeface="+mj-lt"/>
                <a:cs typeface="Arial" pitchFamily="34" charset="0"/>
              </a:rPr>
              <a:t>Tetun</a:t>
            </a:r>
            <a:r>
              <a:rPr lang="pt-PT" sz="2400" dirty="0" smtClean="0">
                <a:latin typeface="+mj-lt"/>
                <a:cs typeface="Arial" pitchFamily="34" charset="0"/>
              </a:rPr>
              <a:t> </a:t>
            </a:r>
            <a:r>
              <a:rPr lang="pt-PT" sz="2400" dirty="0" err="1" smtClean="0">
                <a:latin typeface="+mj-lt"/>
                <a:cs typeface="Arial" pitchFamily="34" charset="0"/>
              </a:rPr>
              <a:t>and</a:t>
            </a:r>
            <a:r>
              <a:rPr lang="pt-PT" sz="2400" dirty="0" smtClean="0">
                <a:latin typeface="+mj-lt"/>
                <a:cs typeface="Arial" pitchFamily="34" charset="0"/>
              </a:rPr>
              <a:t> </a:t>
            </a:r>
            <a:r>
              <a:rPr lang="pt-PT" sz="2400" dirty="0" err="1" smtClean="0">
                <a:latin typeface="+mj-lt"/>
                <a:cs typeface="Arial" pitchFamily="34" charset="0"/>
              </a:rPr>
              <a:t>Portuguese</a:t>
            </a:r>
            <a:r>
              <a:rPr lang="pt-PT" sz="2600" dirty="0" smtClean="0">
                <a:latin typeface="+mj-lt"/>
                <a:cs typeface="Arial" pitchFamily="34" charset="0"/>
              </a:rPr>
              <a:t>.</a:t>
            </a:r>
          </a:p>
          <a:p>
            <a:pPr>
              <a:buNone/>
            </a:pPr>
            <a:endParaRPr lang="pt-PT" sz="3000" dirty="0" smtClean="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 smtClean="0"/>
              <a:t>What</a:t>
            </a:r>
            <a:r>
              <a:rPr lang="pt-PT" dirty="0" smtClean="0"/>
              <a:t> </a:t>
            </a:r>
            <a:r>
              <a:rPr lang="pt-PT" dirty="0" err="1" smtClean="0"/>
              <a:t>is</a:t>
            </a:r>
            <a:r>
              <a:rPr lang="pt-PT" dirty="0" smtClean="0"/>
              <a:t> </a:t>
            </a:r>
            <a:r>
              <a:rPr lang="pt-PT" dirty="0" err="1" smtClean="0"/>
              <a:t>slang</a:t>
            </a:r>
            <a:r>
              <a:rPr lang="pt-PT" dirty="0" smtClean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4800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pt-PT" sz="2800" dirty="0" smtClean="0"/>
              <a:t>“ </a:t>
            </a:r>
            <a:r>
              <a:rPr lang="pt-PT" sz="2800" dirty="0" err="1" smtClean="0"/>
              <a:t>typical</a:t>
            </a:r>
            <a:r>
              <a:rPr lang="pt-PT" sz="2800" dirty="0" smtClean="0"/>
              <a:t> </a:t>
            </a:r>
            <a:r>
              <a:rPr lang="pt-PT" sz="2800" dirty="0" err="1" smtClean="0"/>
              <a:t>of</a:t>
            </a:r>
            <a:r>
              <a:rPr lang="pt-PT" sz="2800" dirty="0" smtClean="0"/>
              <a:t> </a:t>
            </a:r>
            <a:r>
              <a:rPr lang="pt-PT" sz="2800" err="1" smtClean="0"/>
              <a:t>the</a:t>
            </a:r>
            <a:r>
              <a:rPr lang="pt-PT" sz="2800" smtClean="0"/>
              <a:t> spoken, </a:t>
            </a:r>
            <a:r>
              <a:rPr lang="pt-PT" sz="2800" dirty="0" err="1" smtClean="0"/>
              <a:t>colloquial</a:t>
            </a:r>
            <a:r>
              <a:rPr lang="pt-PT" sz="2800" dirty="0" smtClean="0"/>
              <a:t>, informal </a:t>
            </a:r>
            <a:r>
              <a:rPr lang="pt-PT" sz="2800" dirty="0" err="1" smtClean="0"/>
              <a:t>aspects</a:t>
            </a:r>
            <a:r>
              <a:rPr lang="pt-PT" sz="2800" dirty="0" smtClean="0"/>
              <a:t> </a:t>
            </a:r>
            <a:r>
              <a:rPr lang="pt-PT" sz="2800" dirty="0" err="1" smtClean="0"/>
              <a:t>of</a:t>
            </a:r>
            <a:r>
              <a:rPr lang="pt-PT" sz="2800" dirty="0" smtClean="0"/>
              <a:t> </a:t>
            </a:r>
            <a:r>
              <a:rPr lang="pt-PT" sz="2800" dirty="0" err="1" smtClean="0"/>
              <a:t>human</a:t>
            </a:r>
            <a:r>
              <a:rPr lang="pt-PT" sz="2800" dirty="0" smtClean="0"/>
              <a:t> </a:t>
            </a:r>
            <a:r>
              <a:rPr lang="pt-PT" sz="2800" dirty="0" err="1" smtClean="0"/>
              <a:t>interaction</a:t>
            </a:r>
            <a:endParaRPr lang="pt-PT" sz="2800" dirty="0" smtClean="0"/>
          </a:p>
          <a:p>
            <a:pPr>
              <a:buFont typeface="Wingdings" charset="2"/>
              <a:buChar char="§"/>
            </a:pPr>
            <a:r>
              <a:rPr lang="pt-PT" sz="2800" dirty="0" err="1" smtClean="0"/>
              <a:t>typical</a:t>
            </a:r>
            <a:r>
              <a:rPr lang="pt-PT" sz="2800" dirty="0" smtClean="0"/>
              <a:t> </a:t>
            </a:r>
            <a:r>
              <a:rPr lang="pt-PT" sz="2800" dirty="0" err="1" smtClean="0"/>
              <a:t>words</a:t>
            </a:r>
            <a:r>
              <a:rPr lang="pt-PT" sz="2800" dirty="0" smtClean="0"/>
              <a:t> are </a:t>
            </a:r>
            <a:r>
              <a:rPr lang="pt-PT" sz="2800" dirty="0" err="1" smtClean="0"/>
              <a:t>restricted</a:t>
            </a:r>
            <a:r>
              <a:rPr lang="pt-PT" sz="2800" dirty="0" smtClean="0"/>
              <a:t> </a:t>
            </a:r>
            <a:r>
              <a:rPr lang="pt-PT" sz="2800" dirty="0" err="1" smtClean="0"/>
              <a:t>and</a:t>
            </a:r>
            <a:r>
              <a:rPr lang="pt-PT" sz="2800" dirty="0" smtClean="0"/>
              <a:t> </a:t>
            </a:r>
            <a:r>
              <a:rPr lang="pt-PT" sz="2800" dirty="0" err="1" smtClean="0"/>
              <a:t>metaphorical</a:t>
            </a:r>
            <a:endParaRPr lang="pt-PT" sz="2800" dirty="0" smtClean="0"/>
          </a:p>
          <a:p>
            <a:pPr>
              <a:buFont typeface="Wingdings" pitchFamily="2" charset="2"/>
              <a:buChar char="§"/>
            </a:pPr>
            <a:r>
              <a:rPr lang="pt-PT" sz="2800" dirty="0" smtClean="0"/>
              <a:t>vague </a:t>
            </a:r>
            <a:r>
              <a:rPr lang="pt-PT" sz="2800" dirty="0" err="1" smtClean="0"/>
              <a:t>in</a:t>
            </a:r>
            <a:r>
              <a:rPr lang="pt-PT" sz="2800" dirty="0" smtClean="0"/>
              <a:t> </a:t>
            </a:r>
            <a:r>
              <a:rPr lang="pt-PT" sz="2800" dirty="0" err="1" smtClean="0"/>
              <a:t>meaning</a:t>
            </a:r>
            <a:r>
              <a:rPr lang="pt-PT" sz="2800" dirty="0" smtClean="0"/>
              <a:t> </a:t>
            </a:r>
            <a:r>
              <a:rPr lang="pt-PT" sz="2800" dirty="0" err="1" smtClean="0"/>
              <a:t>and</a:t>
            </a:r>
            <a:r>
              <a:rPr lang="pt-PT" sz="2800" dirty="0" smtClean="0"/>
              <a:t> are </a:t>
            </a:r>
            <a:r>
              <a:rPr lang="pt-PT" sz="2800" dirty="0" err="1" smtClean="0"/>
              <a:t>notoriously</a:t>
            </a:r>
            <a:r>
              <a:rPr lang="pt-PT" sz="2800" dirty="0" smtClean="0"/>
              <a:t> </a:t>
            </a:r>
            <a:r>
              <a:rPr lang="pt-PT" sz="2800" dirty="0" err="1" smtClean="0"/>
              <a:t>difficult</a:t>
            </a:r>
            <a:r>
              <a:rPr lang="pt-PT" sz="2800" dirty="0" smtClean="0"/>
              <a:t> to define. </a:t>
            </a:r>
          </a:p>
          <a:p>
            <a:pPr>
              <a:buFont typeface="Wingdings" pitchFamily="2" charset="2"/>
              <a:buChar char="§"/>
            </a:pPr>
            <a:r>
              <a:rPr lang="pt-PT" sz="2800" dirty="0" err="1" smtClean="0"/>
              <a:t>secretive</a:t>
            </a:r>
            <a:r>
              <a:rPr lang="pt-PT" sz="2800" dirty="0" smtClean="0"/>
              <a:t>” (</a:t>
            </a:r>
            <a:r>
              <a:rPr lang="pt-PT" sz="2800" dirty="0" err="1" smtClean="0"/>
              <a:t>Klerk</a:t>
            </a:r>
            <a:r>
              <a:rPr lang="pt-PT" sz="2800" dirty="0" smtClean="0"/>
              <a:t> 2006)</a:t>
            </a:r>
          </a:p>
          <a:p>
            <a:pPr algn="just">
              <a:buNone/>
            </a:pPr>
            <a:endParaRPr lang="pt-PT" sz="2800" b="1" dirty="0" smtClean="0"/>
          </a:p>
          <a:p>
            <a:pPr algn="just">
              <a:buNone/>
            </a:pPr>
            <a:r>
              <a:rPr lang="en-AU" sz="2800" dirty="0" smtClean="0"/>
              <a:t>"the poetry of everyday life” (</a:t>
            </a:r>
            <a:r>
              <a:rPr lang="pt-PT" sz="2800" dirty="0" err="1" smtClean="0"/>
              <a:t>Hayakawa</a:t>
            </a:r>
            <a:r>
              <a:rPr lang="pt-PT" sz="2800" dirty="0" smtClean="0"/>
              <a:t> 1941)</a:t>
            </a:r>
          </a:p>
          <a:p>
            <a:pPr algn="just">
              <a:buNone/>
            </a:pPr>
            <a:endParaRPr lang="pt-PT" sz="2800" dirty="0" smtClean="0"/>
          </a:p>
          <a:p>
            <a:pPr algn="just">
              <a:buNone/>
            </a:pPr>
            <a:endParaRPr lang="pt-PT" dirty="0" smtClean="0"/>
          </a:p>
          <a:p>
            <a:pPr algn="just"/>
            <a:endParaRPr lang="pt-PT" dirty="0" smtClean="0"/>
          </a:p>
          <a:p>
            <a:pPr algn="just">
              <a:buNone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498080" cy="1143000"/>
          </a:xfrm>
        </p:spPr>
        <p:txBody>
          <a:bodyPr>
            <a:normAutofit/>
          </a:bodyPr>
          <a:lstStyle/>
          <a:p>
            <a:r>
              <a:rPr lang="pt-PT" dirty="0" err="1" smtClean="0"/>
              <a:t>Where</a:t>
            </a:r>
            <a:r>
              <a:rPr lang="pt-PT" dirty="0" smtClean="0"/>
              <a:t> does </a:t>
            </a:r>
            <a:r>
              <a:rPr lang="pt-PT" dirty="0" err="1" smtClean="0"/>
              <a:t>slang</a:t>
            </a:r>
            <a:r>
              <a:rPr lang="pt-PT" dirty="0" smtClean="0"/>
              <a:t> come </a:t>
            </a:r>
            <a:r>
              <a:rPr lang="pt-PT" dirty="0" err="1" smtClean="0"/>
              <a:t>from</a:t>
            </a:r>
            <a:r>
              <a:rPr lang="pt-PT" dirty="0" smtClean="0"/>
              <a:t>?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pt-PT" b="1" dirty="0" err="1" smtClean="0"/>
              <a:t>Internationally</a:t>
            </a:r>
            <a:r>
              <a:rPr lang="pt-PT" b="1" dirty="0" smtClean="0"/>
              <a:t> (</a:t>
            </a:r>
            <a:r>
              <a:rPr lang="pt-PT" b="1" dirty="0" err="1" smtClean="0"/>
              <a:t>Klerk</a:t>
            </a:r>
            <a:r>
              <a:rPr lang="pt-PT" b="1" dirty="0" smtClean="0"/>
              <a:t> 2006): </a:t>
            </a:r>
            <a:endParaRPr lang="pt-PT" dirty="0" smtClean="0"/>
          </a:p>
          <a:p>
            <a:r>
              <a:rPr lang="pt-PT" dirty="0" err="1" smtClean="0"/>
              <a:t>Factory</a:t>
            </a:r>
            <a:r>
              <a:rPr lang="pt-PT" dirty="0" smtClean="0"/>
              <a:t> </a:t>
            </a:r>
            <a:r>
              <a:rPr lang="pt-PT" dirty="0" err="1" smtClean="0"/>
              <a:t>workers</a:t>
            </a:r>
            <a:endParaRPr lang="pt-PT" dirty="0" smtClean="0"/>
          </a:p>
          <a:p>
            <a:r>
              <a:rPr lang="pt-PT" dirty="0" err="1" smtClean="0"/>
              <a:t>Sailors</a:t>
            </a:r>
            <a:endParaRPr lang="pt-PT" dirty="0" smtClean="0"/>
          </a:p>
          <a:p>
            <a:r>
              <a:rPr lang="pt-PT" dirty="0" err="1" smtClean="0"/>
              <a:t>Miners</a:t>
            </a:r>
            <a:endParaRPr lang="pt-PT" dirty="0" smtClean="0"/>
          </a:p>
          <a:p>
            <a:r>
              <a:rPr lang="pt-PT" dirty="0" err="1" smtClean="0"/>
              <a:t>Mass</a:t>
            </a:r>
            <a:r>
              <a:rPr lang="pt-PT" dirty="0" smtClean="0"/>
              <a:t> social </a:t>
            </a:r>
          </a:p>
          <a:p>
            <a:r>
              <a:rPr lang="pt-PT" dirty="0" err="1" smtClean="0"/>
              <a:t>Adolescents</a:t>
            </a:r>
            <a:endParaRPr lang="pt-PT" dirty="0" smtClean="0"/>
          </a:p>
          <a:p>
            <a:pPr>
              <a:buNone/>
            </a:pPr>
            <a:endParaRPr lang="pt-PT" dirty="0" smtClean="0"/>
          </a:p>
          <a:p>
            <a:pPr>
              <a:buNone/>
            </a:pPr>
            <a:r>
              <a:rPr lang="pt-PT" b="1" dirty="0" err="1" smtClean="0"/>
              <a:t>Tetun</a:t>
            </a:r>
            <a:r>
              <a:rPr lang="pt-PT" b="1" dirty="0" smtClean="0"/>
              <a:t> </a:t>
            </a:r>
            <a:r>
              <a:rPr lang="pt-PT" b="1" dirty="0" err="1" smtClean="0"/>
              <a:t>slang</a:t>
            </a:r>
            <a:r>
              <a:rPr lang="pt-PT" b="1" dirty="0" smtClean="0"/>
              <a:t>: </a:t>
            </a:r>
          </a:p>
          <a:p>
            <a:r>
              <a:rPr lang="pt-PT" dirty="0" err="1" smtClean="0"/>
              <a:t>Young</a:t>
            </a:r>
            <a:r>
              <a:rPr lang="pt-PT" dirty="0" smtClean="0"/>
              <a:t> </a:t>
            </a:r>
            <a:r>
              <a:rPr lang="pt-PT" dirty="0" err="1" smtClean="0"/>
              <a:t>people</a:t>
            </a:r>
            <a:r>
              <a:rPr lang="pt-PT" dirty="0" smtClean="0"/>
              <a:t>: </a:t>
            </a:r>
            <a:r>
              <a:rPr lang="pt-PT" dirty="0" err="1" smtClean="0"/>
              <a:t>speaking</a:t>
            </a:r>
            <a:r>
              <a:rPr lang="pt-PT" dirty="0" smtClean="0"/>
              <a:t>, Facebook, </a:t>
            </a:r>
            <a:r>
              <a:rPr lang="pt-PT" dirty="0" err="1" smtClean="0"/>
              <a:t>WhatsApp</a:t>
            </a:r>
            <a:endParaRPr lang="pt-PT" dirty="0" smtClean="0"/>
          </a:p>
          <a:p>
            <a:r>
              <a:rPr lang="pt-PT" dirty="0" err="1" smtClean="0"/>
              <a:t>Politicians</a:t>
            </a:r>
            <a:r>
              <a:rPr lang="pt-PT" dirty="0" smtClean="0"/>
              <a:t>: </a:t>
            </a:r>
            <a:r>
              <a:rPr lang="pt-PT" dirty="0" err="1" smtClean="0"/>
              <a:t>campaigning</a:t>
            </a:r>
            <a:r>
              <a:rPr lang="pt-PT" dirty="0" smtClean="0"/>
              <a:t> </a:t>
            </a:r>
          </a:p>
          <a:p>
            <a:pPr>
              <a:buNone/>
            </a:pPr>
            <a:r>
              <a:rPr lang="pt-PT" dirty="0" smtClean="0"/>
              <a:t> </a:t>
            </a:r>
          </a:p>
          <a:p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 err="1" smtClean="0"/>
              <a:t>Why</a:t>
            </a:r>
            <a:r>
              <a:rPr lang="pt-PT" dirty="0" smtClean="0"/>
              <a:t> do </a:t>
            </a:r>
            <a:r>
              <a:rPr lang="pt-PT" dirty="0" err="1" smtClean="0"/>
              <a:t>people</a:t>
            </a:r>
            <a:r>
              <a:rPr lang="pt-PT" dirty="0" smtClean="0"/>
              <a:t> use </a:t>
            </a:r>
            <a:r>
              <a:rPr lang="pt-PT" dirty="0" err="1" smtClean="0"/>
              <a:t>slang</a:t>
            </a:r>
            <a:r>
              <a:rPr lang="pt-PT" dirty="0" smtClean="0"/>
              <a:t>?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47800"/>
            <a:ext cx="7498080" cy="48006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pt-PT" b="1" dirty="0" err="1" smtClean="0"/>
              <a:t>Internationally</a:t>
            </a:r>
            <a:r>
              <a:rPr lang="pt-PT" b="1" dirty="0" smtClean="0"/>
              <a:t> (</a:t>
            </a:r>
            <a:r>
              <a:rPr lang="pt-PT" b="1" dirty="0" err="1" smtClean="0"/>
              <a:t>Klerk</a:t>
            </a:r>
            <a:r>
              <a:rPr lang="pt-PT" b="1" dirty="0" smtClean="0"/>
              <a:t> 2006): </a:t>
            </a:r>
            <a:endParaRPr lang="pt-PT" dirty="0" smtClean="0"/>
          </a:p>
          <a:p>
            <a:pPr>
              <a:buNone/>
            </a:pPr>
            <a:endParaRPr lang="pt-PT" dirty="0" smtClean="0"/>
          </a:p>
          <a:p>
            <a:r>
              <a:rPr lang="pt-PT" dirty="0" smtClean="0"/>
              <a:t>To </a:t>
            </a:r>
            <a:r>
              <a:rPr lang="pt-PT" dirty="0" err="1" smtClean="0"/>
              <a:t>play</a:t>
            </a:r>
            <a:r>
              <a:rPr lang="pt-PT" dirty="0" smtClean="0"/>
              <a:t> </a:t>
            </a:r>
            <a:r>
              <a:rPr lang="pt-PT" dirty="0" err="1" smtClean="0"/>
              <a:t>with</a:t>
            </a:r>
            <a:r>
              <a:rPr lang="pt-PT" dirty="0" smtClean="0"/>
              <a:t> </a:t>
            </a:r>
            <a:r>
              <a:rPr lang="pt-PT" dirty="0" err="1" smtClean="0"/>
              <a:t>language</a:t>
            </a:r>
            <a:r>
              <a:rPr lang="pt-PT" dirty="0" smtClean="0"/>
              <a:t> : for </a:t>
            </a:r>
            <a:r>
              <a:rPr lang="pt-PT" dirty="0" err="1" smtClean="0"/>
              <a:t>fun</a:t>
            </a:r>
            <a:r>
              <a:rPr lang="pt-PT" dirty="0" smtClean="0"/>
              <a:t> </a:t>
            </a:r>
            <a:r>
              <a:rPr lang="pt-PT" dirty="0" err="1" smtClean="0"/>
              <a:t>for</a:t>
            </a:r>
            <a:r>
              <a:rPr lang="pt-PT" dirty="0" smtClean="0"/>
              <a:t> </a:t>
            </a:r>
            <a:r>
              <a:rPr lang="pt-PT" dirty="0" err="1" smtClean="0"/>
              <a:t>it</a:t>
            </a:r>
            <a:r>
              <a:rPr lang="pt-PT" dirty="0" smtClean="0"/>
              <a:t>, </a:t>
            </a:r>
            <a:r>
              <a:rPr lang="pt-PT" dirty="0" err="1" smtClean="0"/>
              <a:t>to</a:t>
            </a:r>
            <a:r>
              <a:rPr lang="pt-PT" dirty="0" smtClean="0"/>
              <a:t> </a:t>
            </a:r>
            <a:r>
              <a:rPr lang="pt-PT" dirty="0" err="1" smtClean="0"/>
              <a:t>be</a:t>
            </a:r>
            <a:r>
              <a:rPr lang="pt-PT" dirty="0" smtClean="0"/>
              <a:t> </a:t>
            </a:r>
            <a:r>
              <a:rPr lang="pt-PT" dirty="0" err="1" smtClean="0"/>
              <a:t>different</a:t>
            </a:r>
            <a:r>
              <a:rPr lang="pt-PT" dirty="0" smtClean="0"/>
              <a:t>, </a:t>
            </a:r>
            <a:r>
              <a:rPr lang="pt-PT" dirty="0" err="1" smtClean="0"/>
              <a:t>to</a:t>
            </a:r>
            <a:r>
              <a:rPr lang="pt-PT" dirty="0" smtClean="0"/>
              <a:t> </a:t>
            </a:r>
            <a:r>
              <a:rPr lang="pt-PT" dirty="0" err="1" smtClean="0"/>
              <a:t>be</a:t>
            </a:r>
            <a:r>
              <a:rPr lang="pt-PT" dirty="0" smtClean="0"/>
              <a:t> </a:t>
            </a:r>
            <a:r>
              <a:rPr lang="pt-PT" dirty="0" err="1" smtClean="0"/>
              <a:t>creative</a:t>
            </a:r>
            <a:endParaRPr lang="pt-PT" dirty="0" smtClean="0"/>
          </a:p>
          <a:p>
            <a:pPr>
              <a:buNone/>
            </a:pPr>
            <a:endParaRPr lang="pt-PT" dirty="0" smtClean="0"/>
          </a:p>
          <a:p>
            <a:r>
              <a:rPr lang="pt-PT" dirty="0" smtClean="0"/>
              <a:t>To </a:t>
            </a:r>
            <a:r>
              <a:rPr lang="pt-PT" dirty="0" err="1" smtClean="0"/>
              <a:t>identify</a:t>
            </a:r>
            <a:r>
              <a:rPr lang="pt-PT" dirty="0" smtClean="0"/>
              <a:t> </a:t>
            </a:r>
            <a:r>
              <a:rPr lang="pt-PT" dirty="0" err="1" smtClean="0"/>
              <a:t>with</a:t>
            </a:r>
            <a:r>
              <a:rPr lang="pt-PT" dirty="0" smtClean="0"/>
              <a:t> a </a:t>
            </a:r>
            <a:r>
              <a:rPr lang="pt-PT" dirty="0" err="1" smtClean="0"/>
              <a:t>group</a:t>
            </a:r>
            <a:r>
              <a:rPr lang="pt-PT" dirty="0" smtClean="0"/>
              <a:t>, to </a:t>
            </a:r>
            <a:r>
              <a:rPr lang="pt-PT" dirty="0" err="1" smtClean="0"/>
              <a:t>exclude</a:t>
            </a:r>
            <a:r>
              <a:rPr lang="pt-PT" dirty="0" smtClean="0"/>
              <a:t> </a:t>
            </a:r>
            <a:r>
              <a:rPr lang="pt-PT" dirty="0" err="1" smtClean="0"/>
              <a:t>others</a:t>
            </a:r>
            <a:endParaRPr lang="pt-PT" dirty="0" smtClean="0"/>
          </a:p>
          <a:p>
            <a:pPr>
              <a:buNone/>
            </a:pPr>
            <a:endParaRPr lang="pt-PT" dirty="0" smtClean="0"/>
          </a:p>
          <a:p>
            <a:pPr>
              <a:buNone/>
            </a:pPr>
            <a:endParaRPr lang="pt-PT" dirty="0" smtClean="0"/>
          </a:p>
          <a:p>
            <a:pPr>
              <a:buNone/>
            </a:pPr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pPr>
              <a:buNone/>
            </a:pPr>
            <a:r>
              <a:rPr lang="pt-PT" dirty="0" smtClean="0"/>
              <a:t> </a:t>
            </a:r>
          </a:p>
          <a:p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 smtClean="0"/>
              <a:t>Research</a:t>
            </a:r>
            <a:r>
              <a:rPr lang="pt-PT" dirty="0" smtClean="0"/>
              <a:t> </a:t>
            </a:r>
            <a:r>
              <a:rPr lang="pt-PT" dirty="0" err="1" smtClean="0"/>
              <a:t>method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err="1" smtClean="0"/>
              <a:t>Listed</a:t>
            </a:r>
            <a:r>
              <a:rPr lang="pt-PT" dirty="0" smtClean="0"/>
              <a:t> </a:t>
            </a:r>
            <a:r>
              <a:rPr lang="pt-PT" dirty="0" err="1" smtClean="0"/>
              <a:t>slang</a:t>
            </a:r>
            <a:r>
              <a:rPr lang="pt-PT" dirty="0" smtClean="0"/>
              <a:t> </a:t>
            </a:r>
            <a:r>
              <a:rPr lang="pt-PT" dirty="0" err="1" smtClean="0"/>
              <a:t>expressions</a:t>
            </a:r>
            <a:r>
              <a:rPr lang="pt-PT" dirty="0" smtClean="0"/>
              <a:t> (</a:t>
            </a:r>
            <a:r>
              <a:rPr lang="pt-PT" dirty="0" err="1" smtClean="0"/>
              <a:t>over</a:t>
            </a:r>
            <a:r>
              <a:rPr lang="pt-PT" dirty="0" smtClean="0"/>
              <a:t> 100)</a:t>
            </a:r>
          </a:p>
          <a:p>
            <a:r>
              <a:rPr lang="pt-PT" dirty="0" smtClean="0"/>
              <a:t>For </a:t>
            </a:r>
            <a:r>
              <a:rPr lang="pt-PT" dirty="0" err="1" smtClean="0"/>
              <a:t>each</a:t>
            </a:r>
            <a:r>
              <a:rPr lang="pt-PT" dirty="0" smtClean="0"/>
              <a:t> </a:t>
            </a:r>
            <a:r>
              <a:rPr lang="pt-PT" dirty="0" err="1" smtClean="0"/>
              <a:t>expression</a:t>
            </a:r>
            <a:r>
              <a:rPr lang="pt-PT" dirty="0" smtClean="0"/>
              <a:t> </a:t>
            </a:r>
            <a:r>
              <a:rPr lang="pt-PT" dirty="0" err="1" smtClean="0"/>
              <a:t>identified</a:t>
            </a:r>
            <a:r>
              <a:rPr lang="pt-PT" dirty="0" smtClean="0"/>
              <a:t>: </a:t>
            </a:r>
          </a:p>
          <a:p>
            <a:pPr lvl="1">
              <a:buFont typeface="Wingdings" pitchFamily="2" charset="2"/>
              <a:buChar char="§"/>
            </a:pPr>
            <a:r>
              <a:rPr lang="pt-PT" dirty="0" err="1" smtClean="0"/>
              <a:t>The</a:t>
            </a:r>
            <a:r>
              <a:rPr lang="pt-PT" dirty="0" smtClean="0"/>
              <a:t> </a:t>
            </a:r>
            <a:r>
              <a:rPr lang="pt-PT" dirty="0" err="1" smtClean="0"/>
              <a:t>meaning</a:t>
            </a:r>
            <a:r>
              <a:rPr lang="pt-PT" dirty="0" smtClean="0"/>
              <a:t> </a:t>
            </a:r>
          </a:p>
          <a:p>
            <a:pPr lvl="1">
              <a:buFont typeface="Wingdings" pitchFamily="2" charset="2"/>
              <a:buChar char="§"/>
            </a:pPr>
            <a:r>
              <a:rPr lang="pt-PT" dirty="0" err="1" smtClean="0"/>
              <a:t>Who</a:t>
            </a:r>
            <a:r>
              <a:rPr lang="pt-PT" dirty="0" smtClean="0"/>
              <a:t> uses </a:t>
            </a:r>
            <a:r>
              <a:rPr lang="pt-PT" dirty="0" err="1" smtClean="0"/>
              <a:t>it</a:t>
            </a:r>
            <a:endParaRPr lang="pt-PT" dirty="0" smtClean="0"/>
          </a:p>
          <a:p>
            <a:pPr lvl="1">
              <a:buFont typeface="Wingdings" pitchFamily="2" charset="2"/>
              <a:buChar char="§"/>
            </a:pPr>
            <a:r>
              <a:rPr lang="pt-PT" dirty="0" err="1" smtClean="0"/>
              <a:t>When</a:t>
            </a:r>
            <a:r>
              <a:rPr lang="pt-PT" dirty="0" smtClean="0"/>
              <a:t> </a:t>
            </a:r>
            <a:r>
              <a:rPr lang="pt-PT" dirty="0" err="1" smtClean="0"/>
              <a:t>did</a:t>
            </a:r>
            <a:r>
              <a:rPr lang="pt-PT" dirty="0" smtClean="0"/>
              <a:t> </a:t>
            </a:r>
            <a:r>
              <a:rPr lang="pt-PT" dirty="0" err="1" smtClean="0"/>
              <a:t>it</a:t>
            </a:r>
            <a:r>
              <a:rPr lang="pt-PT" dirty="0" smtClean="0"/>
              <a:t> </a:t>
            </a:r>
            <a:r>
              <a:rPr lang="pt-PT" dirty="0" err="1" smtClean="0"/>
              <a:t>start</a:t>
            </a:r>
            <a:r>
              <a:rPr lang="pt-PT" dirty="0" smtClean="0"/>
              <a:t> </a:t>
            </a:r>
            <a:r>
              <a:rPr lang="pt-PT" dirty="0" err="1" smtClean="0"/>
              <a:t>being</a:t>
            </a:r>
            <a:r>
              <a:rPr lang="pt-PT" dirty="0" smtClean="0"/>
              <a:t> </a:t>
            </a:r>
            <a:r>
              <a:rPr lang="pt-PT" dirty="0" err="1" smtClean="0"/>
              <a:t>used</a:t>
            </a:r>
            <a:endParaRPr lang="pt-PT" dirty="0" smtClean="0"/>
          </a:p>
          <a:p>
            <a:pPr lvl="1">
              <a:buFont typeface="Wingdings" pitchFamily="2" charset="2"/>
              <a:buChar char="§"/>
            </a:pPr>
            <a:r>
              <a:rPr lang="pt-PT" dirty="0" err="1" smtClean="0"/>
              <a:t>Its</a:t>
            </a:r>
            <a:r>
              <a:rPr lang="pt-PT" dirty="0" smtClean="0"/>
              <a:t> </a:t>
            </a:r>
            <a:r>
              <a:rPr lang="pt-PT" dirty="0" err="1" smtClean="0"/>
              <a:t>structure</a:t>
            </a:r>
            <a:r>
              <a:rPr lang="pt-PT" dirty="0" smtClean="0"/>
              <a:t> </a:t>
            </a:r>
          </a:p>
          <a:p>
            <a:pPr lvl="1">
              <a:buFont typeface="Wingdings" pitchFamily="2" charset="2"/>
              <a:buChar char="§"/>
            </a:pPr>
            <a:r>
              <a:rPr lang="pt-PT" dirty="0" err="1" smtClean="0"/>
              <a:t>Source</a:t>
            </a:r>
            <a:r>
              <a:rPr lang="pt-PT" dirty="0" smtClean="0"/>
              <a:t> </a:t>
            </a:r>
            <a:r>
              <a:rPr lang="pt-PT" dirty="0" err="1" smtClean="0"/>
              <a:t>language</a:t>
            </a:r>
            <a:r>
              <a:rPr lang="pt-PT" dirty="0" smtClean="0"/>
              <a:t>(</a:t>
            </a:r>
            <a:r>
              <a:rPr lang="pt-PT" dirty="0" err="1" smtClean="0"/>
              <a:t>s</a:t>
            </a:r>
            <a:r>
              <a:rPr lang="pt-PT" dirty="0" smtClean="0"/>
              <a:t>)</a:t>
            </a:r>
          </a:p>
          <a:p>
            <a:endParaRPr lang="pt-PT" dirty="0" smtClean="0"/>
          </a:p>
          <a:p>
            <a:endParaRPr lang="pt-PT" dirty="0" smtClean="0"/>
          </a:p>
          <a:p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Playing with structure </a:t>
            </a:r>
          </a:p>
          <a:p>
            <a:r>
              <a:rPr lang="en-US" dirty="0" smtClean="0"/>
              <a:t>Types in </a:t>
            </a:r>
            <a:r>
              <a:rPr lang="en-US" dirty="0" err="1" smtClean="0"/>
              <a:t>Tetun</a:t>
            </a:r>
            <a:r>
              <a:rPr lang="en-US" dirty="0" smtClean="0"/>
              <a:t> </a:t>
            </a:r>
            <a:r>
              <a:rPr lang="en-US" dirty="0" err="1" smtClean="0"/>
              <a:t>Dili</a:t>
            </a:r>
            <a:r>
              <a:rPr lang="en-US" dirty="0" smtClean="0"/>
              <a:t>: 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Blending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Initials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Using letters to represent the name of the letter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Use numeral to represent sounds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Use numerals for the for associations with the shape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-99392"/>
            <a:ext cx="7498080" cy="1143000"/>
          </a:xfrm>
        </p:spPr>
        <p:txBody>
          <a:bodyPr/>
          <a:lstStyle/>
          <a:p>
            <a:r>
              <a:rPr lang="pt-PT" dirty="0" err="1" smtClean="0"/>
              <a:t>Blending</a:t>
            </a:r>
            <a:r>
              <a:rPr lang="pt-PT" dirty="0" smtClean="0"/>
              <a:t> </a:t>
            </a:r>
            <a:endParaRPr lang="pt-PT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15617" y="908720"/>
          <a:ext cx="7920879" cy="531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9"/>
                <a:gridCol w="1656184"/>
                <a:gridCol w="1941150"/>
                <a:gridCol w="1585708"/>
                <a:gridCol w="1585708"/>
              </a:tblGrid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pt-PT" b="1" dirty="0" err="1" smtClean="0"/>
                        <a:t>Slang</a:t>
                      </a:r>
                      <a:endParaRPr lang="pt-P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err="1" smtClean="0"/>
                        <a:t>Source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err="1" smtClean="0"/>
                        <a:t>Language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err="1" smtClean="0"/>
                        <a:t>Literal</a:t>
                      </a:r>
                      <a:r>
                        <a:rPr lang="pt-PT" b="1" smtClean="0"/>
                        <a:t> </a:t>
                      </a:r>
                    </a:p>
                    <a:p>
                      <a:pPr algn="ctr"/>
                      <a:r>
                        <a:rPr lang="pt-PT" b="1" smtClean="0"/>
                        <a:t>translation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err="1" smtClean="0"/>
                        <a:t>Meaning</a:t>
                      </a:r>
                      <a:endParaRPr lang="pt-PT" b="1"/>
                    </a:p>
                  </a:txBody>
                  <a:tcPr/>
                </a:tc>
              </a:tr>
              <a:tr h="589433">
                <a:tc>
                  <a:txBody>
                    <a:bodyPr/>
                    <a:lstStyle/>
                    <a:p>
                      <a:r>
                        <a:rPr lang="pt-PT" b="1" err="1" smtClean="0"/>
                        <a:t>urkeke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b="1" err="1" smtClean="0"/>
                        <a:t>UR</a:t>
                      </a:r>
                      <a:r>
                        <a:rPr lang="pt-PT" err="1" smtClean="0"/>
                        <a:t>usan</a:t>
                      </a:r>
                      <a:r>
                        <a:rPr lang="pt-PT" smtClean="0"/>
                        <a:t> </a:t>
                      </a:r>
                      <a:r>
                        <a:rPr lang="pt-PT" b="1" err="1" smtClean="0"/>
                        <a:t>KE</a:t>
                      </a:r>
                      <a:r>
                        <a:rPr lang="pt-PT" err="1" smtClean="0"/>
                        <a:t>t-</a:t>
                      </a:r>
                      <a:r>
                        <a:rPr lang="pt-PT" b="1" err="1" smtClean="0"/>
                        <a:t>KE</a:t>
                      </a:r>
                      <a:r>
                        <a:rPr lang="pt-PT" err="1" smtClean="0"/>
                        <a:t>tak</a:t>
                      </a:r>
                      <a:r>
                        <a:rPr lang="pt-PT" smtClean="0"/>
                        <a:t>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Indon</a:t>
                      </a:r>
                      <a:r>
                        <a:rPr lang="pt-PT" smtClean="0"/>
                        <a:t>. &amp; </a:t>
                      </a:r>
                      <a:r>
                        <a:rPr lang="pt-PT" err="1" smtClean="0"/>
                        <a:t>Tetun</a:t>
                      </a:r>
                      <a:r>
                        <a:rPr lang="pt-PT" baseline="0" smtClean="0"/>
                        <a:t>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business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separate</a:t>
                      </a:r>
                      <a:endParaRPr lang="pt-PT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It’s</a:t>
                      </a:r>
                      <a:r>
                        <a:rPr lang="pt-PT" smtClean="0"/>
                        <a:t> </a:t>
                      </a:r>
                      <a:r>
                        <a:rPr lang="pt-PT" err="1" smtClean="0"/>
                        <a:t>none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of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my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business</a:t>
                      </a:r>
                      <a:endParaRPr lang="pt-PT"/>
                    </a:p>
                  </a:txBody>
                  <a:tcPr anchor="ctr"/>
                </a:tc>
              </a:tr>
              <a:tr h="589433">
                <a:tc>
                  <a:txBody>
                    <a:bodyPr/>
                    <a:lstStyle/>
                    <a:p>
                      <a:r>
                        <a:rPr lang="pt-PT" b="1" err="1" smtClean="0"/>
                        <a:t>hapsun</a:t>
                      </a:r>
                      <a:r>
                        <a:rPr lang="pt-PT" b="1" smtClean="0"/>
                        <a:t> 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b="1" err="1" smtClean="0"/>
                        <a:t>HAP</a:t>
                      </a:r>
                      <a:r>
                        <a:rPr lang="pt-PT" err="1" smtClean="0"/>
                        <a:t>py</a:t>
                      </a:r>
                      <a:r>
                        <a:rPr lang="pt-PT" smtClean="0"/>
                        <a:t> </a:t>
                      </a:r>
                      <a:r>
                        <a:rPr lang="pt-PT" b="1" err="1" smtClean="0"/>
                        <a:t>SUN</a:t>
                      </a:r>
                      <a:r>
                        <a:rPr lang="pt-PT" err="1" smtClean="0"/>
                        <a:t>day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English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Happy</a:t>
                      </a:r>
                      <a:r>
                        <a:rPr lang="pt-PT" smtClean="0"/>
                        <a:t> </a:t>
                      </a:r>
                      <a:r>
                        <a:rPr lang="pt-PT" err="1" smtClean="0"/>
                        <a:t>Sunday</a:t>
                      </a:r>
                      <a:endParaRPr lang="pt-PT"/>
                    </a:p>
                  </a:txBody>
                  <a:tcPr/>
                </a:tc>
              </a:tr>
              <a:tr h="589433">
                <a:tc>
                  <a:txBody>
                    <a:bodyPr/>
                    <a:lstStyle/>
                    <a:p>
                      <a:r>
                        <a:rPr lang="pt-PT" b="1" err="1" smtClean="0"/>
                        <a:t>memi</a:t>
                      </a:r>
                      <a:r>
                        <a:rPr lang="pt-PT" b="1" smtClean="0"/>
                        <a:t> 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b="1" err="1" smtClean="0"/>
                        <a:t>ME</a:t>
                      </a:r>
                      <a:r>
                        <a:rPr lang="pt-PT" err="1" smtClean="0"/>
                        <a:t>tan</a:t>
                      </a:r>
                      <a:r>
                        <a:rPr lang="pt-PT" smtClean="0"/>
                        <a:t> </a:t>
                      </a:r>
                      <a:r>
                        <a:rPr lang="pt-PT" b="1" err="1" smtClean="0"/>
                        <a:t>MI</a:t>
                      </a:r>
                      <a:r>
                        <a:rPr lang="pt-PT" err="1" smtClean="0"/>
                        <a:t>dar</a:t>
                      </a:r>
                      <a:r>
                        <a:rPr lang="pt-PT" baseline="0" smtClean="0"/>
                        <a:t>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err="1" smtClean="0"/>
                        <a:t>Tetun</a:t>
                      </a:r>
                      <a:r>
                        <a:rPr lang="pt-PT" dirty="0" smtClean="0"/>
                        <a:t> 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err="1" smtClean="0"/>
                        <a:t>black</a:t>
                      </a:r>
                      <a:r>
                        <a:rPr lang="pt-PT" smtClean="0"/>
                        <a:t> </a:t>
                      </a:r>
                      <a:r>
                        <a:rPr lang="pt-PT" err="1" smtClean="0"/>
                        <a:t>sweet</a:t>
                      </a:r>
                      <a:endParaRPr lang="pt-PT" smtClean="0"/>
                    </a:p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>
                          <a:solidFill>
                            <a:schemeClr val="tx1"/>
                          </a:solidFill>
                        </a:rPr>
                        <a:t>good-looking</a:t>
                      </a:r>
                      <a:r>
                        <a:rPr lang="pt-PT" baseline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t-PT" baseline="0" err="1" smtClean="0">
                          <a:solidFill>
                            <a:schemeClr val="tx1"/>
                          </a:solidFill>
                        </a:rPr>
                        <a:t>dark-skinned</a:t>
                      </a:r>
                      <a:r>
                        <a:rPr lang="pt-PT" baseline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t-PT" baseline="0" err="1" smtClean="0">
                          <a:solidFill>
                            <a:schemeClr val="tx1"/>
                          </a:solidFill>
                        </a:rPr>
                        <a:t>person</a:t>
                      </a:r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28000">
                <a:tc>
                  <a:txBody>
                    <a:bodyPr/>
                    <a:lstStyle/>
                    <a:p>
                      <a:r>
                        <a:rPr lang="pt-PT" b="1" err="1" smtClean="0"/>
                        <a:t>pateo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b="1" err="1" smtClean="0"/>
                        <a:t>PA</a:t>
                      </a:r>
                      <a:r>
                        <a:rPr lang="pt-PT" err="1" smtClean="0"/>
                        <a:t>traun</a:t>
                      </a:r>
                      <a:r>
                        <a:rPr lang="pt-PT" baseline="0" smtClean="0"/>
                        <a:t> </a:t>
                      </a:r>
                      <a:r>
                        <a:rPr lang="pt-PT" b="1" baseline="0" err="1" smtClean="0"/>
                        <a:t>TE</a:t>
                      </a:r>
                      <a:r>
                        <a:rPr lang="pt-PT" baseline="0" err="1" smtClean="0"/>
                        <a:t>e</a:t>
                      </a:r>
                      <a:r>
                        <a:rPr lang="pt-PT" baseline="0" smtClean="0"/>
                        <a:t> </a:t>
                      </a:r>
                      <a:r>
                        <a:rPr lang="pt-PT" b="1" baseline="0" err="1" smtClean="0"/>
                        <a:t>O</a:t>
                      </a:r>
                      <a:r>
                        <a:rPr lang="pt-PT" baseline="0" err="1" smtClean="0"/>
                        <a:t>san</a:t>
                      </a:r>
                      <a:r>
                        <a:rPr lang="pt-PT" baseline="0" smtClean="0"/>
                        <a:t>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aseline="0" err="1" smtClean="0"/>
                        <a:t>Tetun</a:t>
                      </a:r>
                      <a:r>
                        <a:rPr lang="pt-PT" baseline="0" smtClean="0"/>
                        <a:t>, </a:t>
                      </a:r>
                      <a:r>
                        <a:rPr lang="pt-PT" baseline="0" err="1" smtClean="0"/>
                        <a:t>also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supermarket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in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Dili</a:t>
                      </a:r>
                      <a:r>
                        <a:rPr lang="pt-PT" baseline="0" smtClean="0"/>
                        <a:t>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boss</a:t>
                      </a:r>
                      <a:r>
                        <a:rPr lang="pt-PT" smtClean="0"/>
                        <a:t> </a:t>
                      </a:r>
                      <a:r>
                        <a:rPr lang="pt-PT" err="1" smtClean="0"/>
                        <a:t>defecate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money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filthy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rich</a:t>
                      </a:r>
                      <a:r>
                        <a:rPr lang="pt-PT" baseline="0" smtClean="0"/>
                        <a:t> </a:t>
                      </a:r>
                      <a:endParaRPr lang="pt-PT"/>
                    </a:p>
                  </a:txBody>
                  <a:tcPr/>
                </a:tc>
              </a:tr>
              <a:tr h="648000">
                <a:tc>
                  <a:txBody>
                    <a:bodyPr/>
                    <a:lstStyle/>
                    <a:p>
                      <a:r>
                        <a:rPr lang="pt-PT" b="1" err="1" smtClean="0"/>
                        <a:t>sanfrus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b="1" err="1" smtClean="0"/>
                        <a:t>SAN</a:t>
                      </a:r>
                      <a:r>
                        <a:rPr lang="pt-PT" err="1" smtClean="0"/>
                        <a:t>fradu</a:t>
                      </a:r>
                      <a:r>
                        <a:rPr lang="pt-PT" baseline="0" smtClean="0"/>
                        <a:t> </a:t>
                      </a:r>
                      <a:r>
                        <a:rPr lang="pt-PT" b="1" baseline="0" err="1" smtClean="0"/>
                        <a:t>FRUS</a:t>
                      </a:r>
                      <a:r>
                        <a:rPr lang="pt-PT" baseline="0" err="1" smtClean="0"/>
                        <a:t>tradu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Port</a:t>
                      </a:r>
                      <a:r>
                        <a:rPr lang="pt-PT" smtClean="0"/>
                        <a:t>,</a:t>
                      </a:r>
                      <a:r>
                        <a:rPr lang="pt-PT" baseline="0" smtClean="0"/>
                        <a:t>  </a:t>
                      </a:r>
                      <a:r>
                        <a:rPr lang="pt-PT" baseline="0" err="1" smtClean="0"/>
                        <a:t>also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Dili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suburb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shabby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frustrated</a:t>
                      </a:r>
                      <a:r>
                        <a:rPr lang="pt-PT" baseline="0" smtClean="0"/>
                        <a:t> </a:t>
                      </a:r>
                      <a:r>
                        <a:rPr lang="pt-PT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>
                          <a:solidFill>
                            <a:schemeClr val="tx1"/>
                          </a:solidFill>
                        </a:rPr>
                        <a:t>untidy</a:t>
                      </a:r>
                      <a:r>
                        <a:rPr lang="pt-PT" smtClean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pt-PT" err="1" smtClean="0">
                          <a:solidFill>
                            <a:schemeClr val="tx1"/>
                          </a:solidFill>
                        </a:rPr>
                        <a:t>person</a:t>
                      </a:r>
                      <a:r>
                        <a:rPr lang="pt-PT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900000">
                <a:tc>
                  <a:txBody>
                    <a:bodyPr/>
                    <a:lstStyle/>
                    <a:p>
                      <a:r>
                        <a:rPr lang="pt-PT" b="1" err="1" smtClean="0"/>
                        <a:t>portugal</a:t>
                      </a:r>
                      <a:r>
                        <a:rPr lang="pt-PT" b="1" smtClean="0"/>
                        <a:t> 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b="1" err="1" smtClean="0"/>
                        <a:t>P</a:t>
                      </a:r>
                      <a:r>
                        <a:rPr lang="pt-PT" err="1" smtClean="0"/>
                        <a:t>erkumpulan</a:t>
                      </a:r>
                      <a:r>
                        <a:rPr lang="pt-PT" baseline="0" smtClean="0"/>
                        <a:t> </a:t>
                      </a:r>
                      <a:r>
                        <a:rPr lang="pt-PT" b="1" baseline="0" err="1" smtClean="0"/>
                        <a:t>OR</a:t>
                      </a:r>
                      <a:r>
                        <a:rPr lang="pt-PT" baseline="0" err="1" smtClean="0"/>
                        <a:t>ang</a:t>
                      </a:r>
                      <a:r>
                        <a:rPr lang="pt-PT" baseline="0" smtClean="0"/>
                        <a:t> </a:t>
                      </a:r>
                      <a:r>
                        <a:rPr lang="pt-PT" b="1" baseline="0" err="1" smtClean="0"/>
                        <a:t>TU</a:t>
                      </a:r>
                      <a:r>
                        <a:rPr lang="pt-PT" baseline="0" err="1" smtClean="0"/>
                        <a:t>a</a:t>
                      </a:r>
                      <a:r>
                        <a:rPr lang="pt-PT" baseline="0" smtClean="0"/>
                        <a:t> </a:t>
                      </a:r>
                      <a:r>
                        <a:rPr lang="pt-PT" b="1" baseline="0" err="1" smtClean="0"/>
                        <a:t>GA</a:t>
                      </a:r>
                      <a:r>
                        <a:rPr lang="pt-PT" baseline="0" err="1" smtClean="0"/>
                        <a:t>ta</a:t>
                      </a:r>
                      <a:r>
                        <a:rPr lang="pt-PT" b="1" baseline="0" err="1" smtClean="0"/>
                        <a:t>L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err="1" smtClean="0"/>
                        <a:t>Indon</a:t>
                      </a:r>
                      <a:r>
                        <a:rPr lang="pt-PT" smtClean="0"/>
                        <a:t>,</a:t>
                      </a:r>
                      <a:r>
                        <a:rPr lang="pt-PT" baseline="0" smtClean="0"/>
                        <a:t>  </a:t>
                      </a:r>
                      <a:r>
                        <a:rPr lang="pt-PT" baseline="0" err="1" smtClean="0"/>
                        <a:t>also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country</a:t>
                      </a:r>
                      <a:r>
                        <a:rPr lang="pt-PT" baseline="0" smtClean="0"/>
                        <a:t> 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/>
                        <a:t>group</a:t>
                      </a:r>
                      <a:r>
                        <a:rPr lang="pt-PT" smtClean="0"/>
                        <a:t> </a:t>
                      </a:r>
                      <a:r>
                        <a:rPr lang="pt-PT" err="1" smtClean="0"/>
                        <a:t>person</a:t>
                      </a:r>
                      <a:r>
                        <a:rPr lang="pt-PT" smtClean="0"/>
                        <a:t> </a:t>
                      </a:r>
                      <a:r>
                        <a:rPr lang="pt-PT" err="1" smtClean="0"/>
                        <a:t>old</a:t>
                      </a:r>
                      <a:r>
                        <a:rPr lang="pt-PT" baseline="0" smtClean="0"/>
                        <a:t> </a:t>
                      </a:r>
                      <a:r>
                        <a:rPr lang="pt-PT" baseline="0" err="1" smtClean="0"/>
                        <a:t>itchy</a:t>
                      </a:r>
                      <a:endParaRPr lang="pt-PT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err="1" smtClean="0">
                          <a:solidFill>
                            <a:schemeClr val="tx1"/>
                          </a:solidFill>
                        </a:rPr>
                        <a:t>dirty</a:t>
                      </a:r>
                      <a:r>
                        <a:rPr lang="pt-PT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t-PT" err="1" smtClean="0">
                          <a:solidFill>
                            <a:schemeClr val="tx1"/>
                          </a:solidFill>
                        </a:rPr>
                        <a:t>old</a:t>
                      </a:r>
                      <a:r>
                        <a:rPr lang="pt-PT" smtClean="0">
                          <a:solidFill>
                            <a:schemeClr val="tx1"/>
                          </a:solidFill>
                        </a:rPr>
                        <a:t> men</a:t>
                      </a:r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4096</TotalTime>
  <Words>1026</Words>
  <Application>Microsoft Office PowerPoint</Application>
  <PresentationFormat>On-screen Show (4:3)</PresentationFormat>
  <Paragraphs>430</Paragraphs>
  <Slides>23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Solstice</vt:lpstr>
      <vt:lpstr>Slang in Tetun Dili: Nee U! </vt:lpstr>
      <vt:lpstr>Objectives </vt:lpstr>
      <vt:lpstr>Tetun Dili </vt:lpstr>
      <vt:lpstr>What is slang?</vt:lpstr>
      <vt:lpstr>Where does slang come from?</vt:lpstr>
      <vt:lpstr>Why do people use slang?</vt:lpstr>
      <vt:lpstr>Research method</vt:lpstr>
      <vt:lpstr>Transformation</vt:lpstr>
      <vt:lpstr>Blending </vt:lpstr>
      <vt:lpstr>Initials </vt:lpstr>
      <vt:lpstr>Letters to represent name of letter </vt:lpstr>
      <vt:lpstr>Numerals to represent sounds </vt:lpstr>
      <vt:lpstr>Use numerals for associations with the shape </vt:lpstr>
      <vt:lpstr>Semantic </vt:lpstr>
      <vt:lpstr>Body part expressions</vt:lpstr>
      <vt:lpstr>Comparisons</vt:lpstr>
      <vt:lpstr>Metonym</vt:lpstr>
      <vt:lpstr>Other</vt:lpstr>
      <vt:lpstr>Other</vt:lpstr>
      <vt:lpstr>Conclusion: structure</vt:lpstr>
      <vt:lpstr>Conclusion: source languages </vt:lpstr>
      <vt:lpstr>A final example: urusan ‘business’</vt:lpstr>
      <vt:lpstr>References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358</cp:revision>
  <dcterms:created xsi:type="dcterms:W3CDTF">2018-04-23T00:23:28Z</dcterms:created>
  <dcterms:modified xsi:type="dcterms:W3CDTF">2018-06-07T06:21:32Z</dcterms:modified>
</cp:coreProperties>
</file>